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6" r:id="rId1"/>
  </p:sldMasterIdLst>
  <p:notesMasterIdLst>
    <p:notesMasterId r:id="rId26"/>
  </p:notesMasterIdLst>
  <p:sldIdLst>
    <p:sldId id="256" r:id="rId2"/>
    <p:sldId id="258" r:id="rId3"/>
    <p:sldId id="310" r:id="rId4"/>
    <p:sldId id="305" r:id="rId5"/>
    <p:sldId id="307" r:id="rId6"/>
    <p:sldId id="311" r:id="rId7"/>
    <p:sldId id="312" r:id="rId8"/>
    <p:sldId id="309" r:id="rId9"/>
    <p:sldId id="315" r:id="rId10"/>
    <p:sldId id="303" r:id="rId11"/>
    <p:sldId id="317" r:id="rId12"/>
    <p:sldId id="316" r:id="rId13"/>
    <p:sldId id="320" r:id="rId14"/>
    <p:sldId id="313" r:id="rId15"/>
    <p:sldId id="314" r:id="rId16"/>
    <p:sldId id="318" r:id="rId17"/>
    <p:sldId id="319" r:id="rId18"/>
    <p:sldId id="296" r:id="rId19"/>
    <p:sldId id="298" r:id="rId20"/>
    <p:sldId id="297" r:id="rId21"/>
    <p:sldId id="288" r:id="rId22"/>
    <p:sldId id="283" r:id="rId23"/>
    <p:sldId id="294" r:id="rId24"/>
    <p:sldId id="30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8"/>
    <p:restoredTop sz="77747"/>
  </p:normalViewPr>
  <p:slideViewPr>
    <p:cSldViewPr snapToGrid="0" snapToObjects="1">
      <p:cViewPr varScale="1">
        <p:scale>
          <a:sx n="92" d="100"/>
          <a:sy n="92" d="100"/>
        </p:scale>
        <p:origin x="720"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FAA5BB-76EC-2146-B334-9B399553BD0C}" type="doc">
      <dgm:prSet loTypeId="urn:microsoft.com/office/officeart/2005/8/layout/radial1" loCatId="" qsTypeId="urn:microsoft.com/office/officeart/2005/8/quickstyle/3d3" qsCatId="3D" csTypeId="urn:microsoft.com/office/officeart/2005/8/colors/colorful1" csCatId="colorful" phldr="1"/>
      <dgm:spPr/>
      <dgm:t>
        <a:bodyPr/>
        <a:lstStyle/>
        <a:p>
          <a:endParaRPr lang="es-MX"/>
        </a:p>
      </dgm:t>
    </dgm:pt>
    <dgm:pt modelId="{CA3204C1-013B-5444-8131-80729497F92A}">
      <dgm:prSet phldrT="[Texto]" custT="1"/>
      <dgm:spPr/>
      <dgm:t>
        <a:bodyPr/>
        <a:lstStyle/>
        <a:p>
          <a:r>
            <a:rPr lang="es-MX" sz="1600" b="1" dirty="0"/>
            <a:t>PKI</a:t>
          </a:r>
        </a:p>
      </dgm:t>
    </dgm:pt>
    <dgm:pt modelId="{6056AE56-0A1E-FE41-BEBE-EE9FC0B7CC1E}" type="parTrans" cxnId="{22DB96ED-59D6-C14D-8E68-155F41F3EFE3}">
      <dgm:prSet/>
      <dgm:spPr/>
      <dgm:t>
        <a:bodyPr/>
        <a:lstStyle/>
        <a:p>
          <a:endParaRPr lang="es-MX"/>
        </a:p>
      </dgm:t>
    </dgm:pt>
    <dgm:pt modelId="{A44506C4-059D-A742-9756-A5E7A19F08A0}" type="sibTrans" cxnId="{22DB96ED-59D6-C14D-8E68-155F41F3EFE3}">
      <dgm:prSet/>
      <dgm:spPr/>
      <dgm:t>
        <a:bodyPr/>
        <a:lstStyle/>
        <a:p>
          <a:endParaRPr lang="es-MX"/>
        </a:p>
      </dgm:t>
    </dgm:pt>
    <dgm:pt modelId="{15EBAFA3-940A-7F49-94D9-2BE2489A8517}">
      <dgm:prSet phldrT="[Texto]" custT="1"/>
      <dgm:spPr/>
      <dgm:t>
        <a:bodyPr/>
        <a:lstStyle/>
        <a:p>
          <a:r>
            <a:rPr lang="es-MX"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Confidencialidad</a:t>
          </a:r>
          <a:endParaRPr lang="es-MX" sz="1500" b="1" dirty="0">
            <a:solidFill>
              <a:schemeClr val="tx1"/>
            </a:solidFill>
          </a:endParaRPr>
        </a:p>
      </dgm:t>
    </dgm:pt>
    <dgm:pt modelId="{8A5A53FE-9313-8A46-A797-91A1E87967BD}" type="parTrans" cxnId="{27925D88-622A-1C45-9495-33B75ECD4778}">
      <dgm:prSet/>
      <dgm:spPr/>
      <dgm:t>
        <a:bodyPr/>
        <a:lstStyle/>
        <a:p>
          <a:endParaRPr lang="es-MX"/>
        </a:p>
      </dgm:t>
    </dgm:pt>
    <dgm:pt modelId="{95F83ECF-B0A0-424E-82C5-2C1FF9F25CC9}" type="sibTrans" cxnId="{27925D88-622A-1C45-9495-33B75ECD4778}">
      <dgm:prSet/>
      <dgm:spPr/>
      <dgm:t>
        <a:bodyPr/>
        <a:lstStyle/>
        <a:p>
          <a:endParaRPr lang="es-MX"/>
        </a:p>
      </dgm:t>
    </dgm:pt>
    <dgm:pt modelId="{01E03EE7-A130-FC47-90F4-AD7085901072}">
      <dgm:prSet phldrT="[Texto]" custT="1"/>
      <dgm:spPr/>
      <dgm:t>
        <a:bodyPr/>
        <a:lstStyle/>
        <a:p>
          <a:r>
            <a:rPr lang="es-MX"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Integridad</a:t>
          </a:r>
          <a:endParaRPr lang="es-MX" sz="1500" b="1" dirty="0">
            <a:solidFill>
              <a:schemeClr val="tx1"/>
            </a:solidFill>
          </a:endParaRPr>
        </a:p>
      </dgm:t>
    </dgm:pt>
    <dgm:pt modelId="{B30A5E47-D799-2B44-AAFF-CFE56B4893F3}" type="parTrans" cxnId="{93C19AD9-7479-ED4D-ABD8-4C320B8B7297}">
      <dgm:prSet/>
      <dgm:spPr/>
      <dgm:t>
        <a:bodyPr/>
        <a:lstStyle/>
        <a:p>
          <a:endParaRPr lang="es-MX"/>
        </a:p>
      </dgm:t>
    </dgm:pt>
    <dgm:pt modelId="{3B9D65D3-FC82-D847-AB9E-6C8A1A794D91}" type="sibTrans" cxnId="{93C19AD9-7479-ED4D-ABD8-4C320B8B7297}">
      <dgm:prSet/>
      <dgm:spPr/>
      <dgm:t>
        <a:bodyPr/>
        <a:lstStyle/>
        <a:p>
          <a:endParaRPr lang="es-MX"/>
        </a:p>
      </dgm:t>
    </dgm:pt>
    <dgm:pt modelId="{DFBC2E88-CF68-514A-A8AB-567F542BB605}">
      <dgm:prSet phldrT="[Texto]" custT="1"/>
      <dgm:spPr/>
      <dgm:t>
        <a:bodyPr/>
        <a:lstStyle/>
        <a:p>
          <a:r>
            <a:rPr lang="es-MX" sz="1500" dirty="0">
              <a:solidFill>
                <a:schemeClr val="tx1"/>
              </a:solidFill>
            </a:rPr>
            <a:t>Autentificación</a:t>
          </a:r>
          <a:endParaRPr lang="es-MX" sz="1500" b="1" dirty="0">
            <a:solidFill>
              <a:schemeClr val="tx1"/>
            </a:solidFill>
          </a:endParaRPr>
        </a:p>
      </dgm:t>
    </dgm:pt>
    <dgm:pt modelId="{F1173690-40D7-724D-B7DC-4DC666309F15}" type="parTrans" cxnId="{064699CA-50A3-6346-B401-755BA9FFDBDC}">
      <dgm:prSet/>
      <dgm:spPr/>
      <dgm:t>
        <a:bodyPr/>
        <a:lstStyle/>
        <a:p>
          <a:endParaRPr lang="es-MX"/>
        </a:p>
      </dgm:t>
    </dgm:pt>
    <dgm:pt modelId="{BFE7AAEC-17E0-124B-BE22-2EC5DB3742BB}" type="sibTrans" cxnId="{064699CA-50A3-6346-B401-755BA9FFDBDC}">
      <dgm:prSet/>
      <dgm:spPr/>
      <dgm:t>
        <a:bodyPr/>
        <a:lstStyle/>
        <a:p>
          <a:endParaRPr lang="es-MX"/>
        </a:p>
      </dgm:t>
    </dgm:pt>
    <dgm:pt modelId="{AC228205-10D3-0040-91CC-F423C8A0707A}">
      <dgm:prSet phldrT="[Texto]" custT="1"/>
      <dgm:spPr/>
      <dgm:t>
        <a:bodyPr/>
        <a:lstStyle/>
        <a:p>
          <a:r>
            <a:rPr lang="es-MX" sz="1400" dirty="0"/>
            <a:t>No repudio</a:t>
          </a:r>
          <a:endParaRPr lang="es-MX" sz="1400" b="1" dirty="0"/>
        </a:p>
      </dgm:t>
    </dgm:pt>
    <dgm:pt modelId="{DAEF7229-0EFA-AE48-9F1D-17A189BE1825}" type="parTrans" cxnId="{1B8DC82E-F903-5C4C-9AA6-F3E374F62057}">
      <dgm:prSet/>
      <dgm:spPr/>
      <dgm:t>
        <a:bodyPr/>
        <a:lstStyle/>
        <a:p>
          <a:endParaRPr lang="es-MX"/>
        </a:p>
      </dgm:t>
    </dgm:pt>
    <dgm:pt modelId="{792CD73F-B1A1-114D-A487-EB27077AF3AC}" type="sibTrans" cxnId="{1B8DC82E-F903-5C4C-9AA6-F3E374F62057}">
      <dgm:prSet/>
      <dgm:spPr/>
      <dgm:t>
        <a:bodyPr/>
        <a:lstStyle/>
        <a:p>
          <a:endParaRPr lang="es-MX"/>
        </a:p>
      </dgm:t>
    </dgm:pt>
    <dgm:pt modelId="{4965CBD6-6DC2-184E-BA04-8BFD6BCC8442}" type="pres">
      <dgm:prSet presAssocID="{6CFAA5BB-76EC-2146-B334-9B399553BD0C}" presName="cycle" presStyleCnt="0">
        <dgm:presLayoutVars>
          <dgm:chMax val="1"/>
          <dgm:dir/>
          <dgm:animLvl val="ctr"/>
          <dgm:resizeHandles val="exact"/>
        </dgm:presLayoutVars>
      </dgm:prSet>
      <dgm:spPr/>
    </dgm:pt>
    <dgm:pt modelId="{9912BC3C-1001-BF4C-9494-69CFEC074166}" type="pres">
      <dgm:prSet presAssocID="{CA3204C1-013B-5444-8131-80729497F92A}" presName="centerShape" presStyleLbl="node0" presStyleIdx="0" presStyleCnt="1" custScaleX="217334" custLinFactNeighborX="1684" custLinFactNeighborY="-1759"/>
      <dgm:spPr/>
    </dgm:pt>
    <dgm:pt modelId="{2C98A6A7-DF00-B54D-B046-6553053DD03E}" type="pres">
      <dgm:prSet presAssocID="{8A5A53FE-9313-8A46-A797-91A1E87967BD}" presName="Name9" presStyleLbl="parChTrans1D2" presStyleIdx="0" presStyleCnt="4"/>
      <dgm:spPr/>
    </dgm:pt>
    <dgm:pt modelId="{CAD18CE5-5107-3C42-B984-535EA22C3BBE}" type="pres">
      <dgm:prSet presAssocID="{8A5A53FE-9313-8A46-A797-91A1E87967BD}" presName="connTx" presStyleLbl="parChTrans1D2" presStyleIdx="0" presStyleCnt="4"/>
      <dgm:spPr/>
    </dgm:pt>
    <dgm:pt modelId="{E7EC76FA-A0CA-7246-B0FD-F9426989CC44}" type="pres">
      <dgm:prSet presAssocID="{15EBAFA3-940A-7F49-94D9-2BE2489A8517}" presName="node" presStyleLbl="node1" presStyleIdx="0" presStyleCnt="4" custScaleX="234143" custRadScaleRad="99039" custRadScaleInc="5593">
        <dgm:presLayoutVars>
          <dgm:bulletEnabled val="1"/>
        </dgm:presLayoutVars>
      </dgm:prSet>
      <dgm:spPr/>
    </dgm:pt>
    <dgm:pt modelId="{31A282CE-AA24-3B49-BE45-DBEEE20D4EF8}" type="pres">
      <dgm:prSet presAssocID="{B30A5E47-D799-2B44-AAFF-CFE56B4893F3}" presName="Name9" presStyleLbl="parChTrans1D2" presStyleIdx="1" presStyleCnt="4"/>
      <dgm:spPr/>
    </dgm:pt>
    <dgm:pt modelId="{E958067C-0694-DB46-9FA7-A1FBEF2A74A8}" type="pres">
      <dgm:prSet presAssocID="{B30A5E47-D799-2B44-AAFF-CFE56B4893F3}" presName="connTx" presStyleLbl="parChTrans1D2" presStyleIdx="1" presStyleCnt="4"/>
      <dgm:spPr/>
    </dgm:pt>
    <dgm:pt modelId="{6DD0912B-9F35-AF40-830E-322CDA76668C}" type="pres">
      <dgm:prSet presAssocID="{01E03EE7-A130-FC47-90F4-AD7085901072}" presName="node" presStyleLbl="node1" presStyleIdx="1" presStyleCnt="4" custScaleX="149684" custRadScaleRad="179711" custRadScaleInc="-4923">
        <dgm:presLayoutVars>
          <dgm:bulletEnabled val="1"/>
        </dgm:presLayoutVars>
      </dgm:prSet>
      <dgm:spPr/>
    </dgm:pt>
    <dgm:pt modelId="{8890A792-B04D-1344-B634-19E268C03D82}" type="pres">
      <dgm:prSet presAssocID="{F1173690-40D7-724D-B7DC-4DC666309F15}" presName="Name9" presStyleLbl="parChTrans1D2" presStyleIdx="2" presStyleCnt="4"/>
      <dgm:spPr/>
    </dgm:pt>
    <dgm:pt modelId="{C2E6EE58-A51E-7E4B-8677-C492ABDE0A8A}" type="pres">
      <dgm:prSet presAssocID="{F1173690-40D7-724D-B7DC-4DC666309F15}" presName="connTx" presStyleLbl="parChTrans1D2" presStyleIdx="2" presStyleCnt="4"/>
      <dgm:spPr/>
    </dgm:pt>
    <dgm:pt modelId="{9C81CA75-6F1A-DF4B-BC6C-99C0B06EC1F7}" type="pres">
      <dgm:prSet presAssocID="{DFBC2E88-CF68-514A-A8AB-567F542BB605}" presName="node" presStyleLbl="node1" presStyleIdx="2" presStyleCnt="4" custScaleX="244010" custRadScaleRad="102274" custRadScaleInc="-4705">
        <dgm:presLayoutVars>
          <dgm:bulletEnabled val="1"/>
        </dgm:presLayoutVars>
      </dgm:prSet>
      <dgm:spPr/>
    </dgm:pt>
    <dgm:pt modelId="{1A7AC8CF-7634-3E4F-8712-86DA87AFD534}" type="pres">
      <dgm:prSet presAssocID="{DAEF7229-0EFA-AE48-9F1D-17A189BE1825}" presName="Name9" presStyleLbl="parChTrans1D2" presStyleIdx="3" presStyleCnt="4"/>
      <dgm:spPr/>
    </dgm:pt>
    <dgm:pt modelId="{E1AEE0B8-394A-FC45-B659-E8F13143C6B0}" type="pres">
      <dgm:prSet presAssocID="{DAEF7229-0EFA-AE48-9F1D-17A189BE1825}" presName="connTx" presStyleLbl="parChTrans1D2" presStyleIdx="3" presStyleCnt="4"/>
      <dgm:spPr/>
    </dgm:pt>
    <dgm:pt modelId="{D3962E16-A31B-B742-B691-2AD7C3AC77D3}" type="pres">
      <dgm:prSet presAssocID="{AC228205-10D3-0040-91CC-F423C8A0707A}" presName="node" presStyleLbl="node1" presStyleIdx="3" presStyleCnt="4" custScaleX="185897" custRadScaleRad="187093" custRadScaleInc="-1278">
        <dgm:presLayoutVars>
          <dgm:bulletEnabled val="1"/>
        </dgm:presLayoutVars>
      </dgm:prSet>
      <dgm:spPr/>
    </dgm:pt>
  </dgm:ptLst>
  <dgm:cxnLst>
    <dgm:cxn modelId="{CB4BC505-F1C1-BC40-ACB2-513DB889B793}" type="presOf" srcId="{DFBC2E88-CF68-514A-A8AB-567F542BB605}" destId="{9C81CA75-6F1A-DF4B-BC6C-99C0B06EC1F7}" srcOrd="0" destOrd="0" presId="urn:microsoft.com/office/officeart/2005/8/layout/radial1"/>
    <dgm:cxn modelId="{509C890E-5BED-4440-A604-1AD584B3E50F}" type="presOf" srcId="{8A5A53FE-9313-8A46-A797-91A1E87967BD}" destId="{CAD18CE5-5107-3C42-B984-535EA22C3BBE}" srcOrd="1" destOrd="0" presId="urn:microsoft.com/office/officeart/2005/8/layout/radial1"/>
    <dgm:cxn modelId="{437BCA0E-FA16-574F-9692-EF60DE1F75A0}" type="presOf" srcId="{F1173690-40D7-724D-B7DC-4DC666309F15}" destId="{C2E6EE58-A51E-7E4B-8677-C492ABDE0A8A}" srcOrd="1" destOrd="0" presId="urn:microsoft.com/office/officeart/2005/8/layout/radial1"/>
    <dgm:cxn modelId="{1B8DC82E-F903-5C4C-9AA6-F3E374F62057}" srcId="{CA3204C1-013B-5444-8131-80729497F92A}" destId="{AC228205-10D3-0040-91CC-F423C8A0707A}" srcOrd="3" destOrd="0" parTransId="{DAEF7229-0EFA-AE48-9F1D-17A189BE1825}" sibTransId="{792CD73F-B1A1-114D-A487-EB27077AF3AC}"/>
    <dgm:cxn modelId="{19B32939-91FD-EA4C-A07D-7CA775A504DC}" type="presOf" srcId="{6CFAA5BB-76EC-2146-B334-9B399553BD0C}" destId="{4965CBD6-6DC2-184E-BA04-8BFD6BCC8442}" srcOrd="0" destOrd="0" presId="urn:microsoft.com/office/officeart/2005/8/layout/radial1"/>
    <dgm:cxn modelId="{8AF9B84B-43DC-824D-A2AE-43DEB7D5511C}" type="presOf" srcId="{B30A5E47-D799-2B44-AAFF-CFE56B4893F3}" destId="{31A282CE-AA24-3B49-BE45-DBEEE20D4EF8}" srcOrd="0" destOrd="0" presId="urn:microsoft.com/office/officeart/2005/8/layout/radial1"/>
    <dgm:cxn modelId="{7670106B-07FB-B74E-81AA-6A71157D5A2B}" type="presOf" srcId="{8A5A53FE-9313-8A46-A797-91A1E87967BD}" destId="{2C98A6A7-DF00-B54D-B046-6553053DD03E}" srcOrd="0" destOrd="0" presId="urn:microsoft.com/office/officeart/2005/8/layout/radial1"/>
    <dgm:cxn modelId="{27925D88-622A-1C45-9495-33B75ECD4778}" srcId="{CA3204C1-013B-5444-8131-80729497F92A}" destId="{15EBAFA3-940A-7F49-94D9-2BE2489A8517}" srcOrd="0" destOrd="0" parTransId="{8A5A53FE-9313-8A46-A797-91A1E87967BD}" sibTransId="{95F83ECF-B0A0-424E-82C5-2C1FF9F25CC9}"/>
    <dgm:cxn modelId="{C4CC45AA-ADA3-404F-ACAC-7F12090C1D13}" type="presOf" srcId="{CA3204C1-013B-5444-8131-80729497F92A}" destId="{9912BC3C-1001-BF4C-9494-69CFEC074166}" srcOrd="0" destOrd="0" presId="urn:microsoft.com/office/officeart/2005/8/layout/radial1"/>
    <dgm:cxn modelId="{CFB7FCAA-9059-AB49-BAA3-16FE441447B6}" type="presOf" srcId="{01E03EE7-A130-FC47-90F4-AD7085901072}" destId="{6DD0912B-9F35-AF40-830E-322CDA76668C}" srcOrd="0" destOrd="0" presId="urn:microsoft.com/office/officeart/2005/8/layout/radial1"/>
    <dgm:cxn modelId="{A2CF58B3-0827-1D49-AD12-7E22DC4C4DDC}" type="presOf" srcId="{AC228205-10D3-0040-91CC-F423C8A0707A}" destId="{D3962E16-A31B-B742-B691-2AD7C3AC77D3}" srcOrd="0" destOrd="0" presId="urn:microsoft.com/office/officeart/2005/8/layout/radial1"/>
    <dgm:cxn modelId="{252221BA-1C7D-6F40-9CD2-EF85E220A371}" type="presOf" srcId="{B30A5E47-D799-2B44-AAFF-CFE56B4893F3}" destId="{E958067C-0694-DB46-9FA7-A1FBEF2A74A8}" srcOrd="1" destOrd="0" presId="urn:microsoft.com/office/officeart/2005/8/layout/radial1"/>
    <dgm:cxn modelId="{70B22BBB-C257-B74C-A27F-57A9C90E06D5}" type="presOf" srcId="{DAEF7229-0EFA-AE48-9F1D-17A189BE1825}" destId="{1A7AC8CF-7634-3E4F-8712-86DA87AFD534}" srcOrd="0" destOrd="0" presId="urn:microsoft.com/office/officeart/2005/8/layout/radial1"/>
    <dgm:cxn modelId="{D4FF30C6-2A7A-7F43-9B1C-01E4F5E749FB}" type="presOf" srcId="{F1173690-40D7-724D-B7DC-4DC666309F15}" destId="{8890A792-B04D-1344-B634-19E268C03D82}" srcOrd="0" destOrd="0" presId="urn:microsoft.com/office/officeart/2005/8/layout/radial1"/>
    <dgm:cxn modelId="{064699CA-50A3-6346-B401-755BA9FFDBDC}" srcId="{CA3204C1-013B-5444-8131-80729497F92A}" destId="{DFBC2E88-CF68-514A-A8AB-567F542BB605}" srcOrd="2" destOrd="0" parTransId="{F1173690-40D7-724D-B7DC-4DC666309F15}" sibTransId="{BFE7AAEC-17E0-124B-BE22-2EC5DB3742BB}"/>
    <dgm:cxn modelId="{3CA822D4-0B22-9E4C-89EE-732B4632397B}" type="presOf" srcId="{DAEF7229-0EFA-AE48-9F1D-17A189BE1825}" destId="{E1AEE0B8-394A-FC45-B659-E8F13143C6B0}" srcOrd="1" destOrd="0" presId="urn:microsoft.com/office/officeart/2005/8/layout/radial1"/>
    <dgm:cxn modelId="{93C19AD9-7479-ED4D-ABD8-4C320B8B7297}" srcId="{CA3204C1-013B-5444-8131-80729497F92A}" destId="{01E03EE7-A130-FC47-90F4-AD7085901072}" srcOrd="1" destOrd="0" parTransId="{B30A5E47-D799-2B44-AAFF-CFE56B4893F3}" sibTransId="{3B9D65D3-FC82-D847-AB9E-6C8A1A794D91}"/>
    <dgm:cxn modelId="{F5ED6CE2-7814-2C43-AAFE-8A69AF51A357}" type="presOf" srcId="{15EBAFA3-940A-7F49-94D9-2BE2489A8517}" destId="{E7EC76FA-A0CA-7246-B0FD-F9426989CC44}" srcOrd="0" destOrd="0" presId="urn:microsoft.com/office/officeart/2005/8/layout/radial1"/>
    <dgm:cxn modelId="{22DB96ED-59D6-C14D-8E68-155F41F3EFE3}" srcId="{6CFAA5BB-76EC-2146-B334-9B399553BD0C}" destId="{CA3204C1-013B-5444-8131-80729497F92A}" srcOrd="0" destOrd="0" parTransId="{6056AE56-0A1E-FE41-BEBE-EE9FC0B7CC1E}" sibTransId="{A44506C4-059D-A742-9756-A5E7A19F08A0}"/>
    <dgm:cxn modelId="{E2209415-E075-544A-A8C8-DFC9FD716CA1}" type="presParOf" srcId="{4965CBD6-6DC2-184E-BA04-8BFD6BCC8442}" destId="{9912BC3C-1001-BF4C-9494-69CFEC074166}" srcOrd="0" destOrd="0" presId="urn:microsoft.com/office/officeart/2005/8/layout/radial1"/>
    <dgm:cxn modelId="{88FBAF84-A90C-BE49-8418-349CB0E5B705}" type="presParOf" srcId="{4965CBD6-6DC2-184E-BA04-8BFD6BCC8442}" destId="{2C98A6A7-DF00-B54D-B046-6553053DD03E}" srcOrd="1" destOrd="0" presId="urn:microsoft.com/office/officeart/2005/8/layout/radial1"/>
    <dgm:cxn modelId="{CECCEB3B-8947-5346-8BA1-1B5C4D6A988E}" type="presParOf" srcId="{2C98A6A7-DF00-B54D-B046-6553053DD03E}" destId="{CAD18CE5-5107-3C42-B984-535EA22C3BBE}" srcOrd="0" destOrd="0" presId="urn:microsoft.com/office/officeart/2005/8/layout/radial1"/>
    <dgm:cxn modelId="{376AC9D8-97D4-F64A-B500-B522DC81811C}" type="presParOf" srcId="{4965CBD6-6DC2-184E-BA04-8BFD6BCC8442}" destId="{E7EC76FA-A0CA-7246-B0FD-F9426989CC44}" srcOrd="2" destOrd="0" presId="urn:microsoft.com/office/officeart/2005/8/layout/radial1"/>
    <dgm:cxn modelId="{A200A2F3-3983-AE46-9DE4-D1B5413E2FE6}" type="presParOf" srcId="{4965CBD6-6DC2-184E-BA04-8BFD6BCC8442}" destId="{31A282CE-AA24-3B49-BE45-DBEEE20D4EF8}" srcOrd="3" destOrd="0" presId="urn:microsoft.com/office/officeart/2005/8/layout/radial1"/>
    <dgm:cxn modelId="{0B364872-6AB3-7A43-9B6D-1BCC90A84034}" type="presParOf" srcId="{31A282CE-AA24-3B49-BE45-DBEEE20D4EF8}" destId="{E958067C-0694-DB46-9FA7-A1FBEF2A74A8}" srcOrd="0" destOrd="0" presId="urn:microsoft.com/office/officeart/2005/8/layout/radial1"/>
    <dgm:cxn modelId="{B765AD08-7F28-7C4F-ABA7-990A50B66BAC}" type="presParOf" srcId="{4965CBD6-6DC2-184E-BA04-8BFD6BCC8442}" destId="{6DD0912B-9F35-AF40-830E-322CDA76668C}" srcOrd="4" destOrd="0" presId="urn:microsoft.com/office/officeart/2005/8/layout/radial1"/>
    <dgm:cxn modelId="{188679C3-80CE-A846-ADE7-931B39C30ECD}" type="presParOf" srcId="{4965CBD6-6DC2-184E-BA04-8BFD6BCC8442}" destId="{8890A792-B04D-1344-B634-19E268C03D82}" srcOrd="5" destOrd="0" presId="urn:microsoft.com/office/officeart/2005/8/layout/radial1"/>
    <dgm:cxn modelId="{E82D9B70-F8F2-7F40-8EE7-CF20FEF9D720}" type="presParOf" srcId="{8890A792-B04D-1344-B634-19E268C03D82}" destId="{C2E6EE58-A51E-7E4B-8677-C492ABDE0A8A}" srcOrd="0" destOrd="0" presId="urn:microsoft.com/office/officeart/2005/8/layout/radial1"/>
    <dgm:cxn modelId="{E46AA71C-E735-2F47-B992-E5E6578D1297}" type="presParOf" srcId="{4965CBD6-6DC2-184E-BA04-8BFD6BCC8442}" destId="{9C81CA75-6F1A-DF4B-BC6C-99C0B06EC1F7}" srcOrd="6" destOrd="0" presId="urn:microsoft.com/office/officeart/2005/8/layout/radial1"/>
    <dgm:cxn modelId="{6A03F4FA-28E0-624B-8AF8-0CB927EE29EF}" type="presParOf" srcId="{4965CBD6-6DC2-184E-BA04-8BFD6BCC8442}" destId="{1A7AC8CF-7634-3E4F-8712-86DA87AFD534}" srcOrd="7" destOrd="0" presId="urn:microsoft.com/office/officeart/2005/8/layout/radial1"/>
    <dgm:cxn modelId="{3537B2A3-CD6A-6B4D-9603-75110F03525B}" type="presParOf" srcId="{1A7AC8CF-7634-3E4F-8712-86DA87AFD534}" destId="{E1AEE0B8-394A-FC45-B659-E8F13143C6B0}" srcOrd="0" destOrd="0" presId="urn:microsoft.com/office/officeart/2005/8/layout/radial1"/>
    <dgm:cxn modelId="{ABC18D40-CFB8-2B4F-8255-6E16C91A774A}" type="presParOf" srcId="{4965CBD6-6DC2-184E-BA04-8BFD6BCC8442}" destId="{D3962E16-A31B-B742-B691-2AD7C3AC77D3}"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2BC3C-1001-BF4C-9494-69CFEC074166}">
      <dsp:nvSpPr>
        <dsp:cNvPr id="0" name=""/>
        <dsp:cNvSpPr/>
      </dsp:nvSpPr>
      <dsp:spPr>
        <a:xfrm>
          <a:off x="2148228" y="1137729"/>
          <a:ext cx="1946497" cy="895624"/>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t>PKI</a:t>
          </a:r>
        </a:p>
      </dsp:txBody>
      <dsp:txXfrm>
        <a:off x="2433286" y="1268890"/>
        <a:ext cx="1376381" cy="633302"/>
      </dsp:txXfrm>
    </dsp:sp>
    <dsp:sp modelId="{2C98A6A7-DF00-B54D-B046-6553053DD03E}">
      <dsp:nvSpPr>
        <dsp:cNvPr id="0" name=""/>
        <dsp:cNvSpPr/>
      </dsp:nvSpPr>
      <dsp:spPr>
        <a:xfrm rot="16235344">
          <a:off x="3018458" y="1015569"/>
          <a:ext cx="217481" cy="26858"/>
        </a:xfrm>
        <a:custGeom>
          <a:avLst/>
          <a:gdLst/>
          <a:ahLst/>
          <a:cxnLst/>
          <a:rect l="0" t="0" r="0" b="0"/>
          <a:pathLst>
            <a:path>
              <a:moveTo>
                <a:pt x="0" y="13429"/>
              </a:moveTo>
              <a:lnTo>
                <a:pt x="217481" y="13429"/>
              </a:lnTo>
            </a:path>
          </a:pathLst>
        </a:custGeom>
        <a:noFill/>
        <a:ln w="22225"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3121762" y="1023562"/>
        <a:ext cx="10874" cy="10874"/>
      </dsp:txXfrm>
    </dsp:sp>
    <dsp:sp modelId="{E7EC76FA-A0CA-7246-B0FD-F9426989CC44}">
      <dsp:nvSpPr>
        <dsp:cNvPr id="0" name=""/>
        <dsp:cNvSpPr/>
      </dsp:nvSpPr>
      <dsp:spPr>
        <a:xfrm>
          <a:off x="2084399" y="24643"/>
          <a:ext cx="2097042" cy="895624"/>
        </a:xfrm>
        <a:prstGeom prst="ellipse">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Confidencialidad</a:t>
          </a:r>
          <a:endParaRPr lang="es-MX" sz="1500" b="1" kern="1200" dirty="0">
            <a:solidFill>
              <a:schemeClr val="tx1"/>
            </a:solidFill>
          </a:endParaRPr>
        </a:p>
      </dsp:txBody>
      <dsp:txXfrm>
        <a:off x="2391504" y="155804"/>
        <a:ext cx="1482832" cy="633302"/>
      </dsp:txXfrm>
    </dsp:sp>
    <dsp:sp modelId="{31A282CE-AA24-3B49-BE45-DBEEE20D4EF8}">
      <dsp:nvSpPr>
        <dsp:cNvPr id="0" name=""/>
        <dsp:cNvSpPr/>
      </dsp:nvSpPr>
      <dsp:spPr>
        <a:xfrm rot="21533114">
          <a:off x="4093817" y="1549172"/>
          <a:ext cx="413055" cy="26858"/>
        </a:xfrm>
        <a:custGeom>
          <a:avLst/>
          <a:gdLst/>
          <a:ahLst/>
          <a:cxnLst/>
          <a:rect l="0" t="0" r="0" b="0"/>
          <a:pathLst>
            <a:path>
              <a:moveTo>
                <a:pt x="0" y="13429"/>
              </a:moveTo>
              <a:lnTo>
                <a:pt x="413055" y="13429"/>
              </a:lnTo>
            </a:path>
          </a:pathLst>
        </a:custGeom>
        <a:noFill/>
        <a:ln w="22225"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290018" y="1552275"/>
        <a:ext cx="20652" cy="20652"/>
      </dsp:txXfrm>
    </dsp:sp>
    <dsp:sp modelId="{6DD0912B-9F35-AF40-830E-322CDA76668C}">
      <dsp:nvSpPr>
        <dsp:cNvPr id="0" name=""/>
        <dsp:cNvSpPr/>
      </dsp:nvSpPr>
      <dsp:spPr>
        <a:xfrm>
          <a:off x="4506549" y="1097733"/>
          <a:ext cx="1340607" cy="895624"/>
        </a:xfrm>
        <a:prstGeom prst="ellipse">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Integridad</a:t>
          </a:r>
          <a:endParaRPr lang="es-MX" sz="1500" b="1" kern="1200" dirty="0">
            <a:solidFill>
              <a:schemeClr val="tx1"/>
            </a:solidFill>
          </a:endParaRPr>
        </a:p>
      </dsp:txBody>
      <dsp:txXfrm>
        <a:off x="4702876" y="1228894"/>
        <a:ext cx="947953" cy="633302"/>
      </dsp:txXfrm>
    </dsp:sp>
    <dsp:sp modelId="{8890A792-B04D-1344-B634-19E268C03D82}">
      <dsp:nvSpPr>
        <dsp:cNvPr id="0" name=""/>
        <dsp:cNvSpPr/>
      </dsp:nvSpPr>
      <dsp:spPr>
        <a:xfrm rot="5386506">
          <a:off x="2961781" y="2182012"/>
          <a:ext cx="324179" cy="26858"/>
        </a:xfrm>
        <a:custGeom>
          <a:avLst/>
          <a:gdLst/>
          <a:ahLst/>
          <a:cxnLst/>
          <a:rect l="0" t="0" r="0" b="0"/>
          <a:pathLst>
            <a:path>
              <a:moveTo>
                <a:pt x="0" y="13429"/>
              </a:moveTo>
              <a:lnTo>
                <a:pt x="324179" y="13429"/>
              </a:lnTo>
            </a:path>
          </a:pathLst>
        </a:custGeom>
        <a:noFill/>
        <a:ln w="22225"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3115766" y="2187336"/>
        <a:ext cx="16208" cy="16208"/>
      </dsp:txXfrm>
    </dsp:sp>
    <dsp:sp modelId="{9C81CA75-6F1A-DF4B-BC6C-99C0B06EC1F7}">
      <dsp:nvSpPr>
        <dsp:cNvPr id="0" name=""/>
        <dsp:cNvSpPr/>
      </dsp:nvSpPr>
      <dsp:spPr>
        <a:xfrm>
          <a:off x="2033557" y="2357529"/>
          <a:ext cx="2185414" cy="895624"/>
        </a:xfrm>
        <a:prstGeom prst="ellipse">
          <a:avLst/>
        </a:prstGeom>
        <a:solidFill>
          <a:schemeClr val="accent4">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solidFill>
                <a:schemeClr val="tx1"/>
              </a:solidFill>
            </a:rPr>
            <a:t>Autentificación</a:t>
          </a:r>
          <a:endParaRPr lang="es-MX" sz="1500" b="1" kern="1200" dirty="0">
            <a:solidFill>
              <a:schemeClr val="tx1"/>
            </a:solidFill>
          </a:endParaRPr>
        </a:p>
      </dsp:txBody>
      <dsp:txXfrm>
        <a:off x="2353603" y="2488690"/>
        <a:ext cx="1545322" cy="633302"/>
      </dsp:txXfrm>
    </dsp:sp>
    <dsp:sp modelId="{1A7AC8CF-7634-3E4F-8712-86DA87AFD534}">
      <dsp:nvSpPr>
        <dsp:cNvPr id="0" name=""/>
        <dsp:cNvSpPr/>
      </dsp:nvSpPr>
      <dsp:spPr>
        <a:xfrm rot="10702627">
          <a:off x="1731198" y="1605566"/>
          <a:ext cx="418953" cy="26858"/>
        </a:xfrm>
        <a:custGeom>
          <a:avLst/>
          <a:gdLst/>
          <a:ahLst/>
          <a:cxnLst/>
          <a:rect l="0" t="0" r="0" b="0"/>
          <a:pathLst>
            <a:path>
              <a:moveTo>
                <a:pt x="0" y="13429"/>
              </a:moveTo>
              <a:lnTo>
                <a:pt x="418953" y="13429"/>
              </a:lnTo>
            </a:path>
          </a:pathLst>
        </a:custGeom>
        <a:noFill/>
        <a:ln w="22225"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rot="10800000">
        <a:off x="1930201" y="1608522"/>
        <a:ext cx="20947" cy="20947"/>
      </dsp:txXfrm>
    </dsp:sp>
    <dsp:sp modelId="{D3962E16-A31B-B742-B691-2AD7C3AC77D3}">
      <dsp:nvSpPr>
        <dsp:cNvPr id="0" name=""/>
        <dsp:cNvSpPr/>
      </dsp:nvSpPr>
      <dsp:spPr>
        <a:xfrm>
          <a:off x="67495" y="1200669"/>
          <a:ext cx="1664939" cy="895624"/>
        </a:xfrm>
        <a:prstGeom prst="ellipse">
          <a:avLst/>
        </a:prstGeom>
        <a:solidFill>
          <a:schemeClr val="accent5">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No repudio</a:t>
          </a:r>
          <a:endParaRPr lang="es-MX" sz="1400" b="1" kern="1200" dirty="0"/>
        </a:p>
      </dsp:txBody>
      <dsp:txXfrm>
        <a:off x="311320" y="1331830"/>
        <a:ext cx="1177289" cy="63330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94F2E-C835-004C-A08B-1112D022D9DA}" type="datetimeFigureOut">
              <a:rPr lang="es-MX" smtClean="0"/>
              <a:t>08/06/22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65150-34DB-B24F-85F9-3BC624BA8704}" type="slidenum">
              <a:rPr lang="es-MX" smtClean="0"/>
              <a:t>‹Nº›</a:t>
            </a:fld>
            <a:endParaRPr lang="es-MX"/>
          </a:p>
        </p:txBody>
      </p:sp>
    </p:spTree>
    <p:extLst>
      <p:ext uri="{BB962C8B-B14F-4D97-AF65-F5344CB8AC3E}">
        <p14:creationId xmlns:p14="http://schemas.microsoft.com/office/powerpoint/2010/main" val="249931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s.wikipedia.org/wiki/Factorizaci%C3%B3n"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s.wikipedia.org/wiki/Firma_digital" TargetMode="External"/><Relationship Id="rId4" Type="http://schemas.openxmlformats.org/officeDocument/2006/relationships/hyperlink" Target="https://es.wikipedia.org/wiki/Algoritmo"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Que tan importante es la integridad de un documento, como compruebas la autenticidad al recibir un archivo.</a:t>
            </a:r>
            <a:endParaRPr lang="es-MX"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Soy Yanet Castrejón Hernández y presentaré avances del proyecto de tesis “Implementación de infraestructura de clave pública para el firmado digital del instituto tecnológico de Zacatepec”</a:t>
            </a:r>
            <a:endParaRPr lang="es-MX" sz="12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5"/>
          </p:nvPr>
        </p:nvSpPr>
        <p:spPr/>
        <p:txBody>
          <a:bodyPr/>
          <a:lstStyle/>
          <a:p>
            <a:fld id="{55F65150-34DB-B24F-85F9-3BC624BA8704}" type="slidenum">
              <a:rPr lang="es-MX" smtClean="0"/>
              <a:t>1</a:t>
            </a:fld>
            <a:endParaRPr lang="es-MX"/>
          </a:p>
        </p:txBody>
      </p:sp>
    </p:spTree>
    <p:extLst>
      <p:ext uri="{BB962C8B-B14F-4D97-AF65-F5344CB8AC3E}">
        <p14:creationId xmlns:p14="http://schemas.microsoft.com/office/powerpoint/2010/main" val="424062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400" kern="1200" dirty="0">
                <a:solidFill>
                  <a:schemeClr val="tx1"/>
                </a:solidFill>
                <a:effectLst/>
                <a:latin typeface="+mn-lt"/>
                <a:ea typeface="+mn-ea"/>
                <a:cs typeface="+mn-cs"/>
              </a:rPr>
              <a:t>Actualmente en el instituto se lleva procesos manualmente, al realizar y enviar una solicitud es necesario que el jefe se encuentre físicamente para la firma autógrafa y no se tiene ningún mecanismo que de seguridad a los documentos firmados.</a:t>
            </a:r>
            <a:endParaRPr lang="es-MX" sz="1400" kern="1200" dirty="0">
              <a:solidFill>
                <a:schemeClr val="tx1"/>
              </a:solidFill>
              <a:effectLst/>
              <a:latin typeface="+mn-lt"/>
              <a:ea typeface="+mn-ea"/>
              <a:cs typeface="+mn-cs"/>
            </a:endParaRPr>
          </a:p>
          <a:p>
            <a:r>
              <a:rPr lang="es-ES_tradnl" sz="1400" kern="1200" dirty="0">
                <a:solidFill>
                  <a:schemeClr val="tx1"/>
                </a:solidFill>
                <a:effectLst/>
                <a:latin typeface="+mn-lt"/>
                <a:ea typeface="+mn-ea"/>
                <a:cs typeface="+mn-cs"/>
              </a:rPr>
              <a:t>A través de la implementación de infraestructura de clave publica, permitirá mejorar el desempeño y agilizarán determinados procesos, permitiendo que el sistema sea sustentable ya que permitirá reducir el papel impreso. </a:t>
            </a:r>
            <a:endParaRPr lang="es-MX" sz="1400" kern="1200" dirty="0">
              <a:solidFill>
                <a:schemeClr val="tx1"/>
              </a:solidFill>
              <a:effectLst/>
              <a:latin typeface="+mn-lt"/>
              <a:ea typeface="+mn-ea"/>
              <a:cs typeface="+mn-cs"/>
            </a:endParaRPr>
          </a:p>
          <a:p>
            <a:r>
              <a:rPr lang="es-ES_tradnl" sz="1400" kern="1200" dirty="0">
                <a:solidFill>
                  <a:schemeClr val="tx1"/>
                </a:solidFill>
                <a:effectLst/>
                <a:latin typeface="+mn-lt"/>
                <a:ea typeface="+mn-ea"/>
                <a:cs typeface="+mn-cs"/>
              </a:rPr>
              <a:t>Con esta infraestructura se garantizarán la autenticación de la identidad del firmante, y la integridad de la información, la no repudiación y además la confidencialidad en el envío de documentos.</a:t>
            </a:r>
            <a:endParaRPr lang="es-MX" sz="1400" kern="1200" dirty="0">
              <a:solidFill>
                <a:schemeClr val="tx1"/>
              </a:solidFill>
              <a:effectLst/>
              <a:latin typeface="+mn-lt"/>
              <a:ea typeface="+mn-ea"/>
              <a:cs typeface="+mn-cs"/>
            </a:endParaRPr>
          </a:p>
          <a:p>
            <a:r>
              <a:rPr lang="es-ES_tradnl" sz="1400" kern="1200" dirty="0">
                <a:solidFill>
                  <a:schemeClr val="tx1"/>
                </a:solidFill>
                <a:effectLst/>
                <a:latin typeface="+mn-lt"/>
                <a:ea typeface="+mn-ea"/>
                <a:cs typeface="+mn-cs"/>
              </a:rPr>
              <a:t>Este proyecto podría aplicarse en instituciones que necesiten firmar y cifrar documentos en procesos internos.</a:t>
            </a:r>
            <a:endParaRPr lang="es-MX" sz="14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5"/>
          </p:nvPr>
        </p:nvSpPr>
        <p:spPr/>
        <p:txBody>
          <a:bodyPr/>
          <a:lstStyle/>
          <a:p>
            <a:fld id="{55F65150-34DB-B24F-85F9-3BC624BA8704}" type="slidenum">
              <a:rPr lang="es-MX" smtClean="0"/>
              <a:t>2</a:t>
            </a:fld>
            <a:endParaRPr lang="es-MX"/>
          </a:p>
        </p:txBody>
      </p:sp>
    </p:spTree>
    <p:extLst>
      <p:ext uri="{BB962C8B-B14F-4D97-AF65-F5344CB8AC3E}">
        <p14:creationId xmlns:p14="http://schemas.microsoft.com/office/powerpoint/2010/main" val="38614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200" b="0" i="0" u="none" strike="noStrike" cap="none" normalizeH="0" baseline="0" dirty="0">
                <a:ln>
                  <a:noFill/>
                </a:ln>
                <a:solidFill>
                  <a:srgbClr val="4472C4"/>
                </a:solidFill>
                <a:effectLst/>
                <a:latin typeface="Calibri" panose="020F0502020204030204" pitchFamily="34" charset="0"/>
                <a:ea typeface="Times New Roman" panose="02020603050405020304" pitchFamily="18" charset="0"/>
              </a:rPr>
              <a:t>Pedro crea una solicitud de certificado a la Autoridad de Registro.</a:t>
            </a:r>
            <a:endParaRPr kumimoji="0" lang="es-MX" altLang="es-MX"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200" b="0" i="0" u="none" strike="noStrike" cap="none" normalizeH="0" baseline="0" dirty="0">
                <a:ln>
                  <a:noFill/>
                </a:ln>
                <a:solidFill>
                  <a:srgbClr val="4472C4"/>
                </a:solidFill>
                <a:effectLst/>
                <a:latin typeface="Calibri" panose="020F0502020204030204" pitchFamily="34" charset="0"/>
                <a:ea typeface="Times New Roman" panose="02020603050405020304" pitchFamily="18" charset="0"/>
              </a:rPr>
              <a:t>La Autoridad de Registro </a:t>
            </a:r>
            <a:r>
              <a:rPr kumimoji="0" lang="es-ES" altLang="es-MX" sz="1200" b="0" i="0" u="none" strike="noStrike" cap="none" normalizeH="0" baseline="0" dirty="0">
                <a:ln>
                  <a:noFill/>
                </a:ln>
                <a:solidFill>
                  <a:srgbClr val="4472C4"/>
                </a:solidFill>
                <a:effectLst/>
                <a:latin typeface="Calibri" panose="020F0502020204030204" pitchFamily="34" charset="0"/>
                <a:ea typeface="Times New Roman" panose="02020603050405020304" pitchFamily="18" charset="0"/>
              </a:rPr>
              <a:t>autoriza la asociación entre una clave pública y el titular de un certificado, luego la Autoridad de Registro envía una solicitud a la Autoridad de Certificación para la aprobación de políticas y para ser firmado.</a:t>
            </a:r>
            <a:endParaRPr kumimoji="0" lang="es-ES" altLang="es-MX"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MX" sz="1200" b="0" i="0" u="none" strike="noStrike" cap="none" normalizeH="0" baseline="0" dirty="0">
                <a:ln>
                  <a:noFill/>
                </a:ln>
                <a:solidFill>
                  <a:srgbClr val="4472C4"/>
                </a:solidFill>
                <a:effectLst/>
                <a:latin typeface="Calibri" panose="020F0502020204030204" pitchFamily="34" charset="0"/>
                <a:ea typeface="Times New Roman" panose="02020603050405020304" pitchFamily="18" charset="0"/>
              </a:rPr>
              <a:t>El resultado de la firma del certificado es enviado de vuelta a Pedro a través de la Autoridad de Registro.</a:t>
            </a:r>
            <a:endParaRPr kumimoji="0" lang="es-ES" altLang="es-MX"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MX" sz="1200" b="0" i="0" u="none" strike="noStrike" cap="none" normalizeH="0" baseline="0" dirty="0">
                <a:ln>
                  <a:noFill/>
                </a:ln>
                <a:solidFill>
                  <a:srgbClr val="4472C4"/>
                </a:solidFill>
                <a:effectLst/>
                <a:latin typeface="Calibri" panose="020F0502020204030204" pitchFamily="34" charset="0"/>
                <a:ea typeface="Times New Roman" panose="02020603050405020304" pitchFamily="18" charset="0"/>
              </a:rPr>
              <a:t>En esta parte Pedro puede notificar que su clave pública es confiable.</a:t>
            </a:r>
            <a:endParaRPr kumimoji="0" lang="es-ES" altLang="es-MX"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MX" sz="1200" b="0" i="0" u="none" strike="noStrike" cap="none" normalizeH="0" baseline="0" dirty="0">
                <a:ln>
                  <a:noFill/>
                </a:ln>
                <a:solidFill>
                  <a:srgbClr val="4472C4"/>
                </a:solidFill>
                <a:effectLst/>
                <a:latin typeface="Calibri" panose="020F0502020204030204" pitchFamily="34" charset="0"/>
                <a:ea typeface="Times New Roman" panose="02020603050405020304" pitchFamily="18" charset="0"/>
              </a:rPr>
              <a:t>El receptor pregunta a la Autoridad de Validación el estado de la certificación, en ocasiones el receptor pregunta directamente a la Autoridad de Certificación, para así obtener la clave pública de Pedro. Al tener ambas llaves públicas pueden iniciar a comunicarse de manera segura.</a:t>
            </a:r>
            <a:endParaRPr kumimoji="0" lang="es-ES" altLang="es-MX" sz="1200" b="0" i="0" u="none" strike="noStrike" cap="none" normalizeH="0" baseline="0" dirty="0">
              <a:ln>
                <a:noFill/>
              </a:ln>
              <a:solidFill>
                <a:schemeClr val="tx1"/>
              </a:solidFill>
              <a:effectLst/>
              <a:latin typeface="Arial" panose="020B0604020202020204" pitchFamily="34" charset="0"/>
            </a:endParaRPr>
          </a:p>
          <a:p>
            <a:endParaRPr lang="es-MX" dirty="0"/>
          </a:p>
        </p:txBody>
      </p:sp>
      <p:sp>
        <p:nvSpPr>
          <p:cNvPr id="4" name="Marcador de número de diapositiva 3"/>
          <p:cNvSpPr>
            <a:spLocks noGrp="1"/>
          </p:cNvSpPr>
          <p:nvPr>
            <p:ph type="sldNum" sz="quarter" idx="5"/>
          </p:nvPr>
        </p:nvSpPr>
        <p:spPr/>
        <p:txBody>
          <a:bodyPr/>
          <a:lstStyle/>
          <a:p>
            <a:fld id="{55F65150-34DB-B24F-85F9-3BC624BA8704}" type="slidenum">
              <a:rPr lang="es-MX" smtClean="0"/>
              <a:t>4</a:t>
            </a:fld>
            <a:endParaRPr lang="es-MX"/>
          </a:p>
        </p:txBody>
      </p:sp>
    </p:spTree>
    <p:extLst>
      <p:ext uri="{BB962C8B-B14F-4D97-AF65-F5344CB8AC3E}">
        <p14:creationId xmlns:p14="http://schemas.microsoft.com/office/powerpoint/2010/main" val="2597962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La capa 1 es la capa de presentación. Donde se incluyen por ejemplo: formularios, informes, respuestas al usuario.</a:t>
            </a:r>
          </a:p>
          <a:p>
            <a:r>
              <a:rPr lang="es-MX" sz="1200" kern="1200" dirty="0">
                <a:solidFill>
                  <a:schemeClr val="tx1"/>
                </a:solidFill>
                <a:effectLst/>
                <a:latin typeface="+mn-lt"/>
                <a:ea typeface="+mn-ea"/>
                <a:cs typeface="+mn-cs"/>
              </a:rPr>
              <a:t>La capa 2 es la capa de Negocio. Que está formada por las reglas del negocio, validaciones, cálculos, flujos y procesos.</a:t>
            </a:r>
          </a:p>
          <a:p>
            <a:r>
              <a:rPr lang="es-MX" sz="1200" kern="1200" dirty="0">
                <a:solidFill>
                  <a:schemeClr val="tx1"/>
                </a:solidFill>
                <a:effectLst/>
                <a:latin typeface="+mn-lt"/>
                <a:ea typeface="+mn-ea"/>
                <a:cs typeface="+mn-cs"/>
              </a:rPr>
              <a:t>La capa es la capa de Datos. Formada por base de datos, tablas, procedimientos almacenados, componentes de datos.</a:t>
            </a:r>
          </a:p>
          <a:p>
            <a:endParaRPr lang="es-MX" dirty="0"/>
          </a:p>
        </p:txBody>
      </p:sp>
      <p:sp>
        <p:nvSpPr>
          <p:cNvPr id="4" name="Marcador de número de diapositiva 3"/>
          <p:cNvSpPr>
            <a:spLocks noGrp="1"/>
          </p:cNvSpPr>
          <p:nvPr>
            <p:ph type="sldNum" sz="quarter" idx="5"/>
          </p:nvPr>
        </p:nvSpPr>
        <p:spPr/>
        <p:txBody>
          <a:bodyPr/>
          <a:lstStyle/>
          <a:p>
            <a:fld id="{55F65150-34DB-B24F-85F9-3BC624BA8704}" type="slidenum">
              <a:rPr lang="es-MX" smtClean="0"/>
              <a:t>5</a:t>
            </a:fld>
            <a:endParaRPr lang="es-MX"/>
          </a:p>
        </p:txBody>
      </p:sp>
    </p:spTree>
    <p:extLst>
      <p:ext uri="{BB962C8B-B14F-4D97-AF65-F5344CB8AC3E}">
        <p14:creationId xmlns:p14="http://schemas.microsoft.com/office/powerpoint/2010/main" val="271848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Otro paradigma, se busca no repudio debe ser con la llave privada</a:t>
            </a:r>
          </a:p>
          <a:p>
            <a:r>
              <a:rPr lang="es-MX" dirty="0"/>
              <a:t>Las claves públicas se usan para cifrar y las privadas para descrifrar. </a:t>
            </a:r>
          </a:p>
        </p:txBody>
      </p:sp>
      <p:sp>
        <p:nvSpPr>
          <p:cNvPr id="4" name="Marcador de número de diapositiva 3"/>
          <p:cNvSpPr>
            <a:spLocks noGrp="1"/>
          </p:cNvSpPr>
          <p:nvPr>
            <p:ph type="sldNum" sz="quarter" idx="5"/>
          </p:nvPr>
        </p:nvSpPr>
        <p:spPr/>
        <p:txBody>
          <a:bodyPr/>
          <a:lstStyle/>
          <a:p>
            <a:fld id="{55F65150-34DB-B24F-85F9-3BC624BA8704}" type="slidenum">
              <a:rPr lang="es-MX" smtClean="0"/>
              <a:t>6</a:t>
            </a:fld>
            <a:endParaRPr lang="es-MX"/>
          </a:p>
        </p:txBody>
      </p:sp>
    </p:spTree>
    <p:extLst>
      <p:ext uri="{BB962C8B-B14F-4D97-AF65-F5344CB8AC3E}">
        <p14:creationId xmlns:p14="http://schemas.microsoft.com/office/powerpoint/2010/main" val="310320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Otro paradigma, se busca no repudio debe ser con la llave privada</a:t>
            </a:r>
          </a:p>
          <a:p>
            <a:r>
              <a:rPr lang="es-MX" dirty="0"/>
              <a:t>Las claves públicas se usan para cifrar y las privadas para descrifrar. </a:t>
            </a:r>
          </a:p>
        </p:txBody>
      </p:sp>
      <p:sp>
        <p:nvSpPr>
          <p:cNvPr id="4" name="Marcador de número de diapositiva 3"/>
          <p:cNvSpPr>
            <a:spLocks noGrp="1"/>
          </p:cNvSpPr>
          <p:nvPr>
            <p:ph type="sldNum" sz="quarter" idx="5"/>
          </p:nvPr>
        </p:nvSpPr>
        <p:spPr/>
        <p:txBody>
          <a:bodyPr/>
          <a:lstStyle/>
          <a:p>
            <a:fld id="{55F65150-34DB-B24F-85F9-3BC624BA8704}" type="slidenum">
              <a:rPr lang="es-MX" smtClean="0"/>
              <a:t>7</a:t>
            </a:fld>
            <a:endParaRPr lang="es-MX"/>
          </a:p>
        </p:txBody>
      </p:sp>
    </p:spTree>
    <p:extLst>
      <p:ext uri="{BB962C8B-B14F-4D97-AF65-F5344CB8AC3E}">
        <p14:creationId xmlns:p14="http://schemas.microsoft.com/office/powerpoint/2010/main" val="4154450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Es necesario generar muchos bytes aleatorios. Es una buena idea realizar alguna otra tarea (trabajar en otra ventana/consola, mover el ratón, usar la red y los discos) durante la generación de números primos. Esto da al generador de números aleatorios mayor oportunidad de recoger suficiente entropía.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utiliza </a:t>
            </a:r>
            <a:r>
              <a:rPr lang="es-MX" dirty="0">
                <a:hlinkClick r:id="rId3" tooltip="Factorización"/>
              </a:rPr>
              <a:t>factorización</a:t>
            </a:r>
            <a:r>
              <a:rPr lang="es-MX" dirty="0"/>
              <a:t> de números enteros. Es el primer y más utilizado </a:t>
            </a:r>
            <a:r>
              <a:rPr lang="es-MX" dirty="0">
                <a:hlinkClick r:id="rId4" tooltip="Algoritmo"/>
              </a:rPr>
              <a:t>algoritmo</a:t>
            </a:r>
            <a:r>
              <a:rPr lang="es-MX" dirty="0"/>
              <a:t> de este tipo y es válido tanto para cifrar como para </a:t>
            </a:r>
            <a:r>
              <a:rPr lang="es-MX" dirty="0">
                <a:hlinkClick r:id="rId5" tooltip="Firma digital"/>
              </a:rPr>
              <a:t>firmar digitalmente</a:t>
            </a:r>
            <a:r>
              <a:rPr lang="es-MX" dirty="0"/>
              <a:t>. </a:t>
            </a:r>
          </a:p>
          <a:p>
            <a:endParaRPr lang="es-MX" dirty="0"/>
          </a:p>
        </p:txBody>
      </p:sp>
      <p:sp>
        <p:nvSpPr>
          <p:cNvPr id="4" name="Marcador de número de diapositiva 3"/>
          <p:cNvSpPr>
            <a:spLocks noGrp="1"/>
          </p:cNvSpPr>
          <p:nvPr>
            <p:ph type="sldNum" sz="quarter" idx="5"/>
          </p:nvPr>
        </p:nvSpPr>
        <p:spPr/>
        <p:txBody>
          <a:bodyPr/>
          <a:lstStyle/>
          <a:p>
            <a:fld id="{55F65150-34DB-B24F-85F9-3BC624BA8704}" type="slidenum">
              <a:rPr lang="es-MX" smtClean="0"/>
              <a:t>8</a:t>
            </a:fld>
            <a:endParaRPr lang="es-MX"/>
          </a:p>
        </p:txBody>
      </p:sp>
    </p:spTree>
    <p:extLst>
      <p:ext uri="{BB962C8B-B14F-4D97-AF65-F5344CB8AC3E}">
        <p14:creationId xmlns:p14="http://schemas.microsoft.com/office/powerpoint/2010/main" val="2783374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Al igual que las huellas dactilares de dos personas diferentes, las huellas de dos claves diferentes nunca puede ser idénticas. La huella es la mejor manera de identificar una clave en particular.</a:t>
            </a:r>
          </a:p>
          <a:p>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Cuando está buscando una clave pública y encuentra varias claves con las mismas propiedades, la única manera de identificar la clave que está buscando es comparar las huellas de las dos claves con la huella de la clave que necesita.</a:t>
            </a:r>
          </a:p>
          <a:p>
            <a:endParaRPr lang="es-MX" dirty="0"/>
          </a:p>
        </p:txBody>
      </p:sp>
      <p:sp>
        <p:nvSpPr>
          <p:cNvPr id="4" name="Marcador de número de diapositiva 3"/>
          <p:cNvSpPr>
            <a:spLocks noGrp="1"/>
          </p:cNvSpPr>
          <p:nvPr>
            <p:ph type="sldNum" sz="quarter" idx="5"/>
          </p:nvPr>
        </p:nvSpPr>
        <p:spPr/>
        <p:txBody>
          <a:bodyPr/>
          <a:lstStyle/>
          <a:p>
            <a:fld id="{55F65150-34DB-B24F-85F9-3BC624BA8704}" type="slidenum">
              <a:rPr lang="es-MX" smtClean="0"/>
              <a:t>10</a:t>
            </a:fld>
            <a:endParaRPr lang="es-MX"/>
          </a:p>
        </p:txBody>
      </p:sp>
    </p:spTree>
    <p:extLst>
      <p:ext uri="{BB962C8B-B14F-4D97-AF65-F5344CB8AC3E}">
        <p14:creationId xmlns:p14="http://schemas.microsoft.com/office/powerpoint/2010/main" val="19272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EF08C69-6FCD-0C49-B791-A8E5D6A60EC2}" type="datetimeFigureOut">
              <a:rPr lang="es-MX" smtClean="0"/>
              <a:t>08/06/22</a:t>
            </a:fld>
            <a:endParaRPr lang="es-MX"/>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s-MX"/>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E19DB46-80D4-6540-8709-526CD12B5D26}" type="slidenum">
              <a:rPr lang="es-MX" smtClean="0"/>
              <a:t>‹Nº›</a:t>
            </a:fld>
            <a:endParaRPr lang="es-MX"/>
          </a:p>
        </p:txBody>
      </p:sp>
    </p:spTree>
    <p:extLst>
      <p:ext uri="{BB962C8B-B14F-4D97-AF65-F5344CB8AC3E}">
        <p14:creationId xmlns:p14="http://schemas.microsoft.com/office/powerpoint/2010/main" val="174657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EEF08C69-6FCD-0C49-B791-A8E5D6A60EC2}" type="datetimeFigureOut">
              <a:rPr lang="es-MX" smtClean="0"/>
              <a:t>08/06/22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19DB46-80D4-6540-8709-526CD12B5D26}" type="slidenum">
              <a:rPr lang="es-MX" smtClean="0"/>
              <a:t>‹Nº›</a:t>
            </a:fld>
            <a:endParaRPr lang="es-MX"/>
          </a:p>
        </p:txBody>
      </p:sp>
    </p:spTree>
    <p:extLst>
      <p:ext uri="{BB962C8B-B14F-4D97-AF65-F5344CB8AC3E}">
        <p14:creationId xmlns:p14="http://schemas.microsoft.com/office/powerpoint/2010/main" val="236931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EF08C69-6FCD-0C49-B791-A8E5D6A60EC2}" type="datetimeFigureOut">
              <a:rPr lang="es-MX" smtClean="0"/>
              <a:t>08/06/22</a:t>
            </a:fld>
            <a:endParaRPr lang="es-MX"/>
          </a:p>
        </p:txBody>
      </p:sp>
      <p:sp>
        <p:nvSpPr>
          <p:cNvPr id="5" name="Footer Placeholder 4"/>
          <p:cNvSpPr>
            <a:spLocks noGrp="1"/>
          </p:cNvSpPr>
          <p:nvPr>
            <p:ph type="ftr" sz="quarter" idx="11"/>
          </p:nvPr>
        </p:nvSpPr>
        <p:spPr>
          <a:xfrm>
            <a:off x="774923" y="5951811"/>
            <a:ext cx="7896279" cy="365125"/>
          </a:xfrm>
        </p:spPr>
        <p:txBody>
          <a:bodyPr/>
          <a:lstStyle/>
          <a:p>
            <a:endParaRPr lang="es-MX"/>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E19DB46-80D4-6540-8709-526CD12B5D26}" type="slidenum">
              <a:rPr lang="es-MX" smtClean="0"/>
              <a:t>‹Nº›</a:t>
            </a:fld>
            <a:endParaRPr lang="es-MX"/>
          </a:p>
        </p:txBody>
      </p:sp>
    </p:spTree>
    <p:extLst>
      <p:ext uri="{BB962C8B-B14F-4D97-AF65-F5344CB8AC3E}">
        <p14:creationId xmlns:p14="http://schemas.microsoft.com/office/powerpoint/2010/main" val="228549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MX"/>
              <a:t>Haz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EEF08C69-6FCD-0C49-B791-A8E5D6A60EC2}" type="datetimeFigureOut">
              <a:rPr lang="es-MX" smtClean="0"/>
              <a:t>08/06/22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10558300" y="5956137"/>
            <a:ext cx="1052508" cy="365125"/>
          </a:xfrm>
        </p:spPr>
        <p:txBody>
          <a:bodyPr/>
          <a:lstStyle/>
          <a:p>
            <a:fld id="{0E19DB46-80D4-6540-8709-526CD12B5D26}" type="slidenum">
              <a:rPr lang="es-MX" smtClean="0"/>
              <a:t>‹Nº›</a:t>
            </a:fld>
            <a:endParaRPr lang="es-MX"/>
          </a:p>
        </p:txBody>
      </p:sp>
    </p:spTree>
    <p:extLst>
      <p:ext uri="{BB962C8B-B14F-4D97-AF65-F5344CB8AC3E}">
        <p14:creationId xmlns:p14="http://schemas.microsoft.com/office/powerpoint/2010/main" val="351711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EF08C69-6FCD-0C49-B791-A8E5D6A60EC2}" type="datetimeFigureOut">
              <a:rPr lang="es-MX" smtClean="0"/>
              <a:t>08/06/22</a:t>
            </a:fld>
            <a:endParaRPr lang="es-MX"/>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MX"/>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E19DB46-80D4-6540-8709-526CD12B5D26}" type="slidenum">
              <a:rPr lang="es-MX" smtClean="0"/>
              <a:t>‹Nº›</a:t>
            </a:fld>
            <a:endParaRPr lang="es-MX"/>
          </a:p>
        </p:txBody>
      </p:sp>
    </p:spTree>
    <p:extLst>
      <p:ext uri="{BB962C8B-B14F-4D97-AF65-F5344CB8AC3E}">
        <p14:creationId xmlns:p14="http://schemas.microsoft.com/office/powerpoint/2010/main" val="263261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EEF08C69-6FCD-0C49-B791-A8E5D6A60EC2}" type="datetimeFigureOut">
              <a:rPr lang="es-MX" smtClean="0"/>
              <a:t>08/06/22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E19DB46-80D4-6540-8709-526CD12B5D26}" type="slidenum">
              <a:rPr lang="es-MX" smtClean="0"/>
              <a:t>‹Nº›</a:t>
            </a:fld>
            <a:endParaRPr lang="es-MX"/>
          </a:p>
        </p:txBody>
      </p:sp>
    </p:spTree>
    <p:extLst>
      <p:ext uri="{BB962C8B-B14F-4D97-AF65-F5344CB8AC3E}">
        <p14:creationId xmlns:p14="http://schemas.microsoft.com/office/powerpoint/2010/main" val="31644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EEF08C69-6FCD-0C49-B791-A8E5D6A60EC2}" type="datetimeFigureOut">
              <a:rPr lang="es-MX" smtClean="0"/>
              <a:t>08/06/22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E19DB46-80D4-6540-8709-526CD12B5D26}" type="slidenum">
              <a:rPr lang="es-MX" smtClean="0"/>
              <a:t>‹Nº›</a:t>
            </a:fld>
            <a:endParaRPr lang="es-MX"/>
          </a:p>
        </p:txBody>
      </p:sp>
    </p:spTree>
    <p:extLst>
      <p:ext uri="{BB962C8B-B14F-4D97-AF65-F5344CB8AC3E}">
        <p14:creationId xmlns:p14="http://schemas.microsoft.com/office/powerpoint/2010/main" val="109145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F08C69-6FCD-0C49-B791-A8E5D6A60EC2}" type="datetimeFigureOut">
              <a:rPr lang="es-MX" smtClean="0"/>
              <a:t>08/06/22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E19DB46-80D4-6540-8709-526CD12B5D26}" type="slidenum">
              <a:rPr lang="es-MX" smtClean="0"/>
              <a:t>‹Nº›</a:t>
            </a:fld>
            <a:endParaRPr lang="es-MX"/>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MX"/>
              <a:t>Haz clic para modificar el estilo de título del patrón</a:t>
            </a:r>
            <a:endParaRPr lang="en-US" dirty="0"/>
          </a:p>
        </p:txBody>
      </p:sp>
    </p:spTree>
    <p:extLst>
      <p:ext uri="{BB962C8B-B14F-4D97-AF65-F5344CB8AC3E}">
        <p14:creationId xmlns:p14="http://schemas.microsoft.com/office/powerpoint/2010/main" val="377951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08C69-6FCD-0C49-B791-A8E5D6A60EC2}" type="datetimeFigureOut">
              <a:rPr lang="es-MX" smtClean="0"/>
              <a:t>08/06/22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E19DB46-80D4-6540-8709-526CD12B5D26}" type="slidenum">
              <a:rPr lang="es-MX" smtClean="0"/>
              <a:t>‹Nº›</a:t>
            </a:fld>
            <a:endParaRPr lang="es-MX"/>
          </a:p>
        </p:txBody>
      </p:sp>
    </p:spTree>
    <p:extLst>
      <p:ext uri="{BB962C8B-B14F-4D97-AF65-F5344CB8AC3E}">
        <p14:creationId xmlns:p14="http://schemas.microsoft.com/office/powerpoint/2010/main" val="170001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MX"/>
              <a:t>Haz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EF08C69-6FCD-0C49-B791-A8E5D6A60EC2}" type="datetimeFigureOut">
              <a:rPr lang="es-MX" smtClean="0"/>
              <a:t>08/06/22</a:t>
            </a:fld>
            <a:endParaRPr lang="es-MX"/>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E19DB46-80D4-6540-8709-526CD12B5D26}" type="slidenum">
              <a:rPr lang="es-MX" smtClean="0"/>
              <a:t>‹Nº›</a:t>
            </a:fld>
            <a:endParaRPr lang="es-MX"/>
          </a:p>
        </p:txBody>
      </p:sp>
    </p:spTree>
    <p:extLst>
      <p:ext uri="{BB962C8B-B14F-4D97-AF65-F5344CB8AC3E}">
        <p14:creationId xmlns:p14="http://schemas.microsoft.com/office/powerpoint/2010/main" val="150289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EEF08C69-6FCD-0C49-B791-A8E5D6A60EC2}" type="datetimeFigureOut">
              <a:rPr lang="es-MX" smtClean="0"/>
              <a:t>08/06/22</a:t>
            </a:fld>
            <a:endParaRPr lang="es-MX"/>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19DB46-80D4-6540-8709-526CD12B5D26}" type="slidenum">
              <a:rPr lang="es-MX" smtClean="0"/>
              <a:t>‹Nº›</a:t>
            </a:fld>
            <a:endParaRPr lang="es-MX"/>
          </a:p>
        </p:txBody>
      </p:sp>
    </p:spTree>
    <p:extLst>
      <p:ext uri="{BB962C8B-B14F-4D97-AF65-F5344CB8AC3E}">
        <p14:creationId xmlns:p14="http://schemas.microsoft.com/office/powerpoint/2010/main" val="293991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EF08C69-6FCD-0C49-B791-A8E5D6A60EC2}" type="datetimeFigureOut">
              <a:rPr lang="es-MX" smtClean="0"/>
              <a:t>08/06/22</a:t>
            </a:fld>
            <a:endParaRPr lang="es-MX"/>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MX"/>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E19DB46-80D4-6540-8709-526CD12B5D26}" type="slidenum">
              <a:rPr lang="es-MX" smtClean="0"/>
              <a:t>‹Nº›</a:t>
            </a:fld>
            <a:endParaRPr lang="es-MX"/>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183067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lciberpastor.blogspot.com/2016/10/la-llave-que-abre-las-puertas-del-cielo.html"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programandoamedianoche.com/tag/certificado-digital/" TargetMode="External"/><Relationship Id="rId5" Type="http://schemas.openxmlformats.org/officeDocument/2006/relationships/image" Target="../media/image4.png"/><Relationship Id="rId10" Type="http://schemas.openxmlformats.org/officeDocument/2006/relationships/image" Target="../media/image7.svg"/><Relationship Id="rId4" Type="http://schemas.openxmlformats.org/officeDocument/2006/relationships/hyperlink" Target="http://www.mesaticfid.cl/portafolios-digitales-y-evaluacion-por-competencias/" TargetMode="Externa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www.navigaweb.net/2018/02/quale-computer-scegliere-requisiti-per.html" TargetMode="External"/><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pixabay.com/es/vectors/linux-servidor-electr%C3%B3nico-red-35569/" TargetMode="External"/><Relationship Id="rId11" Type="http://schemas.openxmlformats.org/officeDocument/2006/relationships/hyperlink" Target="https://dragondax.blogspot.com/2010/12/lg-optimus-2x-primer-celular-con.html" TargetMode="External"/><Relationship Id="rId5" Type="http://schemas.openxmlformats.org/officeDocument/2006/relationships/image" Target="../media/image9.png"/><Relationship Id="rId10" Type="http://schemas.openxmlformats.org/officeDocument/2006/relationships/image" Target="../media/image11.jpg"/><Relationship Id="rId4" Type="http://schemas.openxmlformats.org/officeDocument/2006/relationships/hyperlink" Target="https://pixabay.com/es/servidor-web-red-datos-computadora-567944/" TargetMode="External"/><Relationship Id="rId9"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elciberpastor.blogspot.com/2016/10/la-llave-que-abre-las-puertas-del-cielo.html" TargetMode="External"/><Relationship Id="rId5" Type="http://schemas.openxmlformats.org/officeDocument/2006/relationships/image" Target="../media/image5.png"/><Relationship Id="rId4" Type="http://schemas.openxmlformats.org/officeDocument/2006/relationships/hyperlink" Target="https://www.programandoamedianoche.com/tag/certificado-digital/" TargetMode="External"/><Relationship Id="rId9" Type="http://schemas.openxmlformats.org/officeDocument/2006/relationships/hyperlink" Target="http://www.mesaticfid.cl/portafolios-digitales-y-evaluacion-por-competencia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hyperlink" Target="http://elciberpastor.blogspot.com/2016/10/la-llave-que-abre-las-puertas-del-cielo.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hyperlink" Target="https://www.programandoamedianoche.com/tag/certificado-digital/" TargetMode="External"/><Relationship Id="rId9" Type="http://schemas.openxmlformats.org/officeDocument/2006/relationships/hyperlink" Target="http://www.mesaticfid.cl/portafolios-digitales-y-evaluacion-por-competencia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adriana.rc@zacatepec.tecnm.m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adriana.rc@zacatepec.tecnm.m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Picture 2" descr="Encriptación de datos, un pilar de la seguridad de una base de datos">
            <a:extLst>
              <a:ext uri="{FF2B5EF4-FFF2-40B4-BE49-F238E27FC236}">
                <a16:creationId xmlns:a16="http://schemas.microsoft.com/office/drawing/2014/main" id="{4FCF6ED5-3E6E-AA4B-9BDA-5B98E3D69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78568"/>
            <a:ext cx="6095999" cy="43667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0B705BB-B1D5-F94B-BE4B-B3815D64AC91}"/>
              </a:ext>
            </a:extLst>
          </p:cNvPr>
          <p:cNvSpPr>
            <a:spLocks noGrp="1"/>
          </p:cNvSpPr>
          <p:nvPr>
            <p:ph type="ctrTitle"/>
          </p:nvPr>
        </p:nvSpPr>
        <p:spPr>
          <a:xfrm>
            <a:off x="6384757" y="1939818"/>
            <a:ext cx="5630778" cy="1954403"/>
          </a:xfrm>
        </p:spPr>
        <p:txBody>
          <a:bodyPr>
            <a:noAutofit/>
          </a:bodyPr>
          <a:lstStyle/>
          <a:p>
            <a:pPr>
              <a:lnSpc>
                <a:spcPct val="100000"/>
              </a:lnSpc>
            </a:pPr>
            <a:r>
              <a:rPr lang="es-MX" sz="2500" b="1" dirty="0">
                <a:solidFill>
                  <a:schemeClr val="bg1"/>
                </a:solidFill>
              </a:rPr>
              <a:t>TíTULO DE TESIS</a:t>
            </a:r>
            <a:br>
              <a:rPr lang="es-MX" sz="2500" b="1" dirty="0">
                <a:solidFill>
                  <a:schemeClr val="bg1"/>
                </a:solidFill>
              </a:rPr>
            </a:br>
            <a:br>
              <a:rPr lang="es-MX" sz="2500" b="1" dirty="0">
                <a:solidFill>
                  <a:schemeClr val="bg1"/>
                </a:solidFill>
              </a:rPr>
            </a:br>
            <a:r>
              <a:rPr lang="es-MX" sz="2500" b="1" dirty="0">
                <a:solidFill>
                  <a:schemeClr val="bg1"/>
                </a:solidFill>
              </a:rPr>
              <a:t>“IMPLEMENTACIÓN DE INFRAESTRUCTURA DE CLAVE PÚBLICA PARA EL FIRMADO DIGITAL DEL INSTITUTO TECNOLÓGICO DE ZACATEPEC “</a:t>
            </a:r>
            <a:br>
              <a:rPr lang="es-MX" sz="2500" b="1" dirty="0">
                <a:solidFill>
                  <a:schemeClr val="bg1"/>
                </a:solidFill>
              </a:rPr>
            </a:br>
            <a:endParaRPr lang="es-MX" sz="2500" b="1" dirty="0">
              <a:solidFill>
                <a:schemeClr val="bg1"/>
              </a:solidFill>
            </a:endParaRPr>
          </a:p>
        </p:txBody>
      </p:sp>
      <p:sp>
        <p:nvSpPr>
          <p:cNvPr id="5" name="Título 1">
            <a:extLst>
              <a:ext uri="{FF2B5EF4-FFF2-40B4-BE49-F238E27FC236}">
                <a16:creationId xmlns:a16="http://schemas.microsoft.com/office/drawing/2014/main" id="{3A8F8233-D470-A041-BBE1-28489960F424}"/>
              </a:ext>
            </a:extLst>
          </p:cNvPr>
          <p:cNvSpPr txBox="1">
            <a:spLocks/>
          </p:cNvSpPr>
          <p:nvPr/>
        </p:nvSpPr>
        <p:spPr>
          <a:xfrm>
            <a:off x="4853992" y="4582756"/>
            <a:ext cx="7858666" cy="1954403"/>
          </a:xfrm>
          <a:prstGeom prst="rect">
            <a:avLst/>
          </a:prstGeom>
        </p:spPr>
        <p:txBody>
          <a:bodyPr vert="horz" lIns="228600" tIns="228600" rIns="228600" bIns="0" rtlCol="0" anchor="b">
            <a:noAutofit/>
          </a:bodyPr>
          <a:lstStyle>
            <a:lvl1pPr algn="ctr" defTabSz="914400" rtl="0" eaLnBrk="1" latinLnBrk="0" hangingPunct="1">
              <a:lnSpc>
                <a:spcPct val="80000"/>
              </a:lnSpc>
              <a:spcBef>
                <a:spcPct val="0"/>
              </a:spcBef>
              <a:buNone/>
              <a:defRPr sz="5400" b="0" i="0" kern="1200" cap="none" spc="-150">
                <a:solidFill>
                  <a:srgbClr val="FFFEFF"/>
                </a:solidFill>
                <a:effectLst/>
                <a:latin typeface="+mj-lt"/>
                <a:ea typeface="+mj-ea"/>
                <a:cs typeface="+mj-cs"/>
              </a:defRPr>
            </a:lvl1pPr>
          </a:lstStyle>
          <a:p>
            <a:pPr>
              <a:lnSpc>
                <a:spcPct val="100000"/>
              </a:lnSpc>
            </a:pPr>
            <a:r>
              <a:rPr lang="es-MX" sz="2300" b="1" dirty="0">
                <a:solidFill>
                  <a:schemeClr val="bg1"/>
                </a:solidFill>
                <a:latin typeface="Calibri" panose="020F0502020204030204" pitchFamily="34" charset="0"/>
                <a:cs typeface="Calibri" panose="020F0502020204030204" pitchFamily="34" charset="0"/>
              </a:rPr>
              <a:t>Presenta: Yanet  Castrejón Hernández</a:t>
            </a:r>
          </a:p>
          <a:p>
            <a:pPr>
              <a:lnSpc>
                <a:spcPct val="100000"/>
              </a:lnSpc>
            </a:pPr>
            <a:endParaRPr lang="es-MX" sz="2300" b="1" dirty="0">
              <a:solidFill>
                <a:schemeClr val="bg1"/>
              </a:solidFill>
              <a:latin typeface="Calibri" panose="020F0502020204030204" pitchFamily="34" charset="0"/>
              <a:cs typeface="Calibri" panose="020F0502020204030204" pitchFamily="34" charset="0"/>
            </a:endParaRPr>
          </a:p>
          <a:p>
            <a:pPr>
              <a:lnSpc>
                <a:spcPct val="100000"/>
              </a:lnSpc>
            </a:pPr>
            <a:r>
              <a:rPr lang="es-MX" sz="2300" b="1" dirty="0">
                <a:solidFill>
                  <a:schemeClr val="bg1"/>
                </a:solidFill>
                <a:latin typeface="Calibri" panose="020F0502020204030204" pitchFamily="34" charset="0"/>
                <a:cs typeface="Calibri" panose="020F0502020204030204" pitchFamily="34" charset="0"/>
              </a:rPr>
              <a:t>MAESTRÍA EN INGENIERÍA</a:t>
            </a:r>
          </a:p>
          <a:p>
            <a:pPr>
              <a:lnSpc>
                <a:spcPct val="100000"/>
              </a:lnSpc>
            </a:pPr>
            <a:r>
              <a:rPr lang="es-MX" sz="2300" b="1" dirty="0">
                <a:solidFill>
                  <a:schemeClr val="bg1"/>
                </a:solidFill>
                <a:latin typeface="Calibri" panose="020F0502020204030204" pitchFamily="34" charset="0"/>
                <a:cs typeface="Calibri" panose="020F0502020204030204" pitchFamily="34" charset="0"/>
              </a:rPr>
              <a:t>DESARROLLO DE TECNOLOGÍA E INNOVACIÓN</a:t>
            </a:r>
          </a:p>
          <a:p>
            <a:pPr>
              <a:lnSpc>
                <a:spcPct val="100000"/>
              </a:lnSpc>
            </a:pPr>
            <a:endParaRPr lang="es-MX" sz="2300" b="1" dirty="0">
              <a:solidFill>
                <a:schemeClr val="bg1"/>
              </a:solidFill>
              <a:latin typeface="Calibri" panose="020F0502020204030204" pitchFamily="34" charset="0"/>
              <a:cs typeface="Calibri" panose="020F0502020204030204" pitchFamily="34" charset="0"/>
            </a:endParaRPr>
          </a:p>
          <a:p>
            <a:pPr>
              <a:lnSpc>
                <a:spcPct val="100000"/>
              </a:lnSpc>
            </a:pPr>
            <a:r>
              <a:rPr lang="es-MX" sz="2300" b="1" dirty="0">
                <a:solidFill>
                  <a:schemeClr val="bg1"/>
                </a:solidFill>
                <a:latin typeface="Calibri" panose="020F0502020204030204" pitchFamily="34" charset="0"/>
                <a:cs typeface="Calibri" panose="020F0502020204030204" pitchFamily="34" charset="0"/>
              </a:rPr>
              <a:t>Asesor:  MC. Mario Humberto Tiburcio Zuñiga</a:t>
            </a:r>
          </a:p>
        </p:txBody>
      </p:sp>
    </p:spTree>
    <p:extLst>
      <p:ext uri="{BB962C8B-B14F-4D97-AF65-F5344CB8AC3E}">
        <p14:creationId xmlns:p14="http://schemas.microsoft.com/office/powerpoint/2010/main" val="165431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7A1D5A-141A-C546-A735-945901DB7CF2}"/>
              </a:ext>
            </a:extLst>
          </p:cNvPr>
          <p:cNvSpPr>
            <a:spLocks noGrp="1"/>
          </p:cNvSpPr>
          <p:nvPr>
            <p:ph type="title"/>
          </p:nvPr>
        </p:nvSpPr>
        <p:spPr/>
        <p:txBody>
          <a:bodyPr/>
          <a:lstStyle/>
          <a:p>
            <a:r>
              <a:rPr lang="es-MX" dirty="0"/>
              <a:t>HUELLA</a:t>
            </a:r>
          </a:p>
        </p:txBody>
      </p:sp>
      <p:sp>
        <p:nvSpPr>
          <p:cNvPr id="3" name="Marcador de contenido 2">
            <a:extLst>
              <a:ext uri="{FF2B5EF4-FFF2-40B4-BE49-F238E27FC236}">
                <a16:creationId xmlns:a16="http://schemas.microsoft.com/office/drawing/2014/main" id="{F812B348-9335-E84C-B77C-0F6E3B3BC4FC}"/>
              </a:ext>
            </a:extLst>
          </p:cNvPr>
          <p:cNvSpPr>
            <a:spLocks noGrp="1"/>
          </p:cNvSpPr>
          <p:nvPr>
            <p:ph idx="1"/>
          </p:nvPr>
        </p:nvSpPr>
        <p:spPr/>
        <p:txBody>
          <a:bodyPr>
            <a:normAutofit/>
          </a:bodyPr>
          <a:lstStyle/>
          <a:p>
            <a:r>
              <a:rPr lang="es-MX" sz="2000" dirty="0"/>
              <a:t>La huella de una clave es una secuencia única de letras y números usada para identificar la clave.</a:t>
            </a:r>
          </a:p>
          <a:p>
            <a:endParaRPr lang="es-MX" sz="2000" dirty="0"/>
          </a:p>
          <a:p>
            <a:r>
              <a:rPr lang="es-MX" sz="2000" dirty="0"/>
              <a:t>Una clave tiene varias propiedades, como el nombre o la dirección de correo-e del propietario, el tipo de clave, su fecha de caducidad y similares. </a:t>
            </a:r>
          </a:p>
          <a:p>
            <a:pPr marL="0" indent="0">
              <a:buNone/>
            </a:pPr>
            <a:endParaRPr lang="es-MX" dirty="0"/>
          </a:p>
        </p:txBody>
      </p:sp>
    </p:spTree>
    <p:extLst>
      <p:ext uri="{BB962C8B-B14F-4D97-AF65-F5344CB8AC3E}">
        <p14:creationId xmlns:p14="http://schemas.microsoft.com/office/powerpoint/2010/main" val="197115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9CD920-7570-1142-9F8F-F9BB61F4E288}"/>
              </a:ext>
            </a:extLst>
          </p:cNvPr>
          <p:cNvSpPr>
            <a:spLocks noGrp="1"/>
          </p:cNvSpPr>
          <p:nvPr>
            <p:ph type="title"/>
          </p:nvPr>
        </p:nvSpPr>
        <p:spPr/>
        <p:txBody>
          <a:bodyPr/>
          <a:lstStyle/>
          <a:p>
            <a:r>
              <a:rPr lang="es-MX" dirty="0"/>
              <a:t>Archivos de configuración</a:t>
            </a:r>
          </a:p>
        </p:txBody>
      </p:sp>
      <p:sp>
        <p:nvSpPr>
          <p:cNvPr id="3" name="Marcador de contenido 2">
            <a:extLst>
              <a:ext uri="{FF2B5EF4-FFF2-40B4-BE49-F238E27FC236}">
                <a16:creationId xmlns:a16="http://schemas.microsoft.com/office/drawing/2014/main" id="{47795AC3-C998-9F47-AFB8-1847925C7A71}"/>
              </a:ext>
            </a:extLst>
          </p:cNvPr>
          <p:cNvSpPr>
            <a:spLocks noGrp="1"/>
          </p:cNvSpPr>
          <p:nvPr>
            <p:ph idx="1"/>
          </p:nvPr>
        </p:nvSpPr>
        <p:spPr/>
        <p:txBody>
          <a:bodyPr/>
          <a:lstStyle/>
          <a:p>
            <a:r>
              <a:rPr lang="es-MX" sz="2000" dirty="0"/>
              <a:t>opengp-revocs.d Se guarda el certificado de revocación que se creó junto con el par de claves. Los permisos de este directorio son bastante restrictivos, ya que cualquiera que tenga acceso al certificado podría revocar la clave </a:t>
            </a:r>
          </a:p>
          <a:p>
            <a:r>
              <a:rPr lang="es-MX" sz="2000" dirty="0"/>
              <a:t>private-keys-v1.d Este es el directorio que guarda sus claves privadas, por lo que los permisos son restrictivos.</a:t>
            </a:r>
          </a:p>
          <a:p>
            <a:r>
              <a:rPr lang="es-MX" sz="2000" dirty="0"/>
              <a:t>pubring.kbx Este es su llavero público. Almacena sus propias claves públicas, así como cualquier otra importada.</a:t>
            </a:r>
          </a:p>
          <a:p>
            <a:r>
              <a:rPr lang="es-MX" sz="2000" dirty="0"/>
              <a:t>trustdb.gpg La base de datos de confianza. </a:t>
            </a:r>
          </a:p>
          <a:p>
            <a:pPr marL="0" indent="0">
              <a:buNone/>
            </a:pPr>
            <a:endParaRPr lang="es-MX" dirty="0"/>
          </a:p>
        </p:txBody>
      </p:sp>
    </p:spTree>
    <p:extLst>
      <p:ext uri="{BB962C8B-B14F-4D97-AF65-F5344CB8AC3E}">
        <p14:creationId xmlns:p14="http://schemas.microsoft.com/office/powerpoint/2010/main" val="103216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2ECEB9-A881-4041-A0F8-E59B295451C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0CBF9269-0698-D84B-86DC-E33113659913}"/>
              </a:ext>
            </a:extLst>
          </p:cNvPr>
          <p:cNvSpPr>
            <a:spLocks noGrp="1"/>
          </p:cNvSpPr>
          <p:nvPr>
            <p:ph idx="1"/>
          </p:nvPr>
        </p:nvSpPr>
        <p:spPr/>
        <p:txBody>
          <a:bodyPr>
            <a:normAutofit fontScale="85000" lnSpcReduction="20000"/>
          </a:bodyPr>
          <a:lstStyle/>
          <a:p>
            <a:r>
              <a:rPr lang="es-MX" dirty="0"/>
              <a:t>-----BEGIN … MESSAGE-----</a:t>
            </a:r>
            <a:br>
              <a:rPr lang="es-MX" dirty="0"/>
            </a:br>
            <a:r>
              <a:rPr lang="es-MX" dirty="0"/>
              <a:t>Version: GnuPG v1.4.10 (GNU/Linux)</a:t>
            </a:r>
            <a:br>
              <a:rPr lang="es-MX" dirty="0"/>
            </a:br>
            <a:r>
              <a:rPr lang="es-MX" dirty="0"/>
              <a:t>hQIMA9inHBuFXR95AQ//egaiN97kwNEm0G9NfJgFN9j1kZHGBHBOQzdRzDIVymak</a:t>
            </a:r>
            <a:br>
              <a:rPr lang="es-MX" dirty="0"/>
            </a:br>
            <a:r>
              <a:rPr lang="es-MX" dirty="0"/>
              <a:t>Cc+GAhEeXrsjQyHUZXeuvj7KuPXrxMxe20YWnJ9Y3P52H2IiJ7wTCyoxeWCfXkXV</a:t>
            </a:r>
            <a:br>
              <a:rPr lang="es-MX" dirty="0"/>
            </a:br>
            <a:r>
              <a:rPr lang="es-MX" dirty="0"/>
              <a:t>/wZEeFeCqc7zTrMF3AYVHy8drzdq6ZJx+YXfrRYzc01DHpBp0hgcgyVw6Lp5d6xH</a:t>
            </a:r>
            <a:br>
              <a:rPr lang="es-MX" dirty="0"/>
            </a:br>
            <a:r>
              <a:rPr lang="es-MX" dirty="0"/>
              <a:t>gmAxposmAif6kuOD1Zg+rhMg12JBniV2xGpSl36/TJ+V0Ck0LFwiZCkVvYlIc5OK</a:t>
            </a:r>
            <a:br>
              <a:rPr lang="es-MX" dirty="0"/>
            </a:br>
            <a:r>
              <a:rPr lang="es-MX" dirty="0"/>
              <a:t>CxxXF8lKtexE1XARzyyXV6M89MI0rDZwwUHOv+v460aMQNrCfVDUHrnSPOTol/vN</a:t>
            </a:r>
            <a:br>
              <a:rPr lang="es-MX" dirty="0"/>
            </a:br>
            <a:r>
              <a:rPr lang="es-MX" dirty="0"/>
              <a:t>Zerry5I+OwkvbeO5Wo5/Q4WDNZ6y+sZYvoAFHSBGoPmo8klgHvye1NhvG+ybngMB</a:t>
            </a:r>
            <a:br>
              <a:rPr lang="es-MX" dirty="0"/>
            </a:br>
            <a:r>
              <a:rPr lang="es-MX" dirty="0"/>
              <a:t>i5fcnW6c8TYTLiNly7eD/pIscwZeSbeCb8Pd7jxrFFOtSNPyXwScdu15faVw/+NP</a:t>
            </a:r>
            <a:br>
              <a:rPr lang="es-MX" dirty="0"/>
            </a:br>
            <a:r>
              <a:rPr lang="es-MX" dirty="0"/>
              <a:t>VskXabjXDHMkjh7waUUjhJ9J46a/7EbbQpJ75fN5r1gNQ6wPdT5c4GdyxT2Jza9r</a:t>
            </a:r>
            <a:br>
              <a:rPr lang="es-MX" dirty="0"/>
            </a:br>
            <a:r>
              <a:rPr lang="es-MX" dirty="0"/>
              <a:t>hscbcyZv5R4/eMh/I45NsY1WXIZTETvuns8vykTdtpN/vizi7hZrV5G7/YZvABVZ</a:t>
            </a:r>
            <a:br>
              <a:rPr lang="es-MX" dirty="0"/>
            </a:br>
            <a:r>
              <a:rPr lang="es-MX" dirty="0"/>
              <a:t>OuUSpHusMXAG2qfwKnJYkWFyNmrexqlmHCCBGSZ3OTW/RDvMnLnmrW/fZWvjgGl6</a:t>
            </a:r>
            <a:br>
              <a:rPr lang="es-MX" dirty="0"/>
            </a:br>
            <a:r>
              <a:rPr lang="es-MX" dirty="0"/>
              <a:t>sODaQ1PwKJ3/VkbqhREBxy5IXQTAz28p7Y/tuYbQz7pq/skirn1NYWiKPehvVvbS</a:t>
            </a:r>
            <a:br>
              <a:rPr lang="es-MX" dirty="0"/>
            </a:br>
            <a:r>
              <a:rPr lang="es-MX" dirty="0"/>
              <a:t>YAH+YfeS27yv5SXI1Je/de8uoiS23SI6YT3Piv97wQ3c2uhNFLEq+k+J5qrXg6Vj</a:t>
            </a:r>
            <a:br>
              <a:rPr lang="es-MX" dirty="0"/>
            </a:br>
            <a:r>
              <a:rPr lang="es-MX" dirty="0"/>
              <a:t>Je7+qIzJJxxevcbml9OfvVw59ZUld6dOnL9GUiqAT8WylHF1i78yQBXid6OGyLoj</a:t>
            </a:r>
            <a:br>
              <a:rPr lang="es-MX" dirty="0"/>
            </a:br>
            <a:r>
              <a:rPr lang="es-MX" dirty="0"/>
              <a:t>YA==</a:t>
            </a:r>
            <a:br>
              <a:rPr lang="es-MX" dirty="0"/>
            </a:br>
            <a:r>
              <a:rPr lang="es-MX" dirty="0"/>
              <a:t>=jCjY</a:t>
            </a:r>
            <a:br>
              <a:rPr lang="es-MX" dirty="0"/>
            </a:br>
            <a:r>
              <a:rPr lang="es-MX" dirty="0"/>
              <a:t>-----END … MESSAGE-----</a:t>
            </a:r>
          </a:p>
        </p:txBody>
      </p:sp>
    </p:spTree>
    <p:extLst>
      <p:ext uri="{BB962C8B-B14F-4D97-AF65-F5344CB8AC3E}">
        <p14:creationId xmlns:p14="http://schemas.microsoft.com/office/powerpoint/2010/main" val="389664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AB12CA-4FD9-484E-9410-7391710A7DDB}"/>
              </a:ext>
            </a:extLst>
          </p:cNvPr>
          <p:cNvSpPr>
            <a:spLocks noGrp="1"/>
          </p:cNvSpPr>
          <p:nvPr>
            <p:ph type="title"/>
          </p:nvPr>
        </p:nvSpPr>
        <p:spPr/>
        <p:txBody>
          <a:bodyPr/>
          <a:lstStyle/>
          <a:p>
            <a:r>
              <a:rPr lang="es-MX" dirty="0"/>
              <a:t>Prototipo</a:t>
            </a:r>
          </a:p>
        </p:txBody>
      </p:sp>
      <p:sp>
        <p:nvSpPr>
          <p:cNvPr id="3" name="Marcador de contenido 2">
            <a:extLst>
              <a:ext uri="{FF2B5EF4-FFF2-40B4-BE49-F238E27FC236}">
                <a16:creationId xmlns:a16="http://schemas.microsoft.com/office/drawing/2014/main" id="{E052EF5C-B4E8-064E-B3D7-9DDB31FB4948}"/>
              </a:ext>
            </a:extLst>
          </p:cNvPr>
          <p:cNvSpPr>
            <a:spLocks noGrp="1"/>
          </p:cNvSpPr>
          <p:nvPr>
            <p:ph idx="1"/>
          </p:nvPr>
        </p:nvSpPr>
        <p:spPr/>
        <p:txBody>
          <a:bodyPr/>
          <a:lstStyle/>
          <a:p>
            <a:endParaRPr lang="es-MX" dirty="0"/>
          </a:p>
        </p:txBody>
      </p:sp>
    </p:spTree>
    <p:extLst>
      <p:ext uri="{BB962C8B-B14F-4D97-AF65-F5344CB8AC3E}">
        <p14:creationId xmlns:p14="http://schemas.microsoft.com/office/powerpoint/2010/main" val="67572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C418-A44A-9B4C-88CC-169D91689C9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4067992-D7D8-454B-8C02-9C11032E606F}"/>
              </a:ext>
            </a:extLst>
          </p:cNvPr>
          <p:cNvSpPr>
            <a:spLocks noGrp="1"/>
          </p:cNvSpPr>
          <p:nvPr>
            <p:ph idx="1"/>
          </p:nvPr>
        </p:nvSpPr>
        <p:spPr>
          <a:xfrm>
            <a:off x="581193" y="2180497"/>
            <a:ext cx="4310848" cy="2231484"/>
          </a:xfrm>
        </p:spPr>
        <p:txBody>
          <a:bodyPr>
            <a:normAutofit/>
          </a:bodyPr>
          <a:lstStyle/>
          <a:p>
            <a:pPr marL="0" indent="0">
              <a:buNone/>
            </a:pPr>
            <a:r>
              <a:rPr lang="es-MX" dirty="0"/>
              <a:t>Para determinar que tan importante es PKI, se recabaron datos a traves de encuesta y entrevista. </a:t>
            </a:r>
          </a:p>
          <a:p>
            <a:pPr marL="0" indent="0">
              <a:buNone/>
            </a:pPr>
            <a:r>
              <a:rPr lang="es-MX" dirty="0"/>
              <a:t>Respecto de la experiencia los temas de seguridad y privacidad de la información, e l 43% de los encuestados cuenta con más de 6 años, </a:t>
            </a:r>
          </a:p>
          <a:p>
            <a:pPr marL="0" indent="0">
              <a:buNone/>
            </a:pPr>
            <a:endParaRPr lang="es-MX" dirty="0"/>
          </a:p>
        </p:txBody>
      </p:sp>
      <p:sp>
        <p:nvSpPr>
          <p:cNvPr id="4" name="Marcador de contenido 2">
            <a:extLst>
              <a:ext uri="{FF2B5EF4-FFF2-40B4-BE49-F238E27FC236}">
                <a16:creationId xmlns:a16="http://schemas.microsoft.com/office/drawing/2014/main" id="{5227F0ED-842B-1F4F-BED8-5554265E752C}"/>
              </a:ext>
            </a:extLst>
          </p:cNvPr>
          <p:cNvSpPr txBox="1">
            <a:spLocks/>
          </p:cNvSpPr>
          <p:nvPr/>
        </p:nvSpPr>
        <p:spPr>
          <a:xfrm>
            <a:off x="6722913" y="1770813"/>
            <a:ext cx="4310848" cy="2869768"/>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s-MX" dirty="0"/>
              <a:t>El segmento a su relación con PKI.</a:t>
            </a:r>
          </a:p>
          <a:p>
            <a:pPr marL="0" indent="0">
              <a:buFont typeface="Wingdings 2" panose="05020102010507070707" pitchFamily="18" charset="2"/>
              <a:buNone/>
            </a:pPr>
            <a:r>
              <a:rPr lang="es-MX" dirty="0"/>
              <a:t>Ha leído sobre PKI: 67%</a:t>
            </a:r>
            <a:br>
              <a:rPr lang="es-MX" dirty="0"/>
            </a:br>
            <a:r>
              <a:rPr lang="es-MX" dirty="0"/>
              <a:t>Ha considerado utilizar PKI: 5%</a:t>
            </a:r>
            <a:br>
              <a:rPr lang="es-MX" dirty="0"/>
            </a:br>
            <a:r>
              <a:rPr lang="es-MX" dirty="0"/>
              <a:t>Ha usado PKI: 14%</a:t>
            </a:r>
            <a:br>
              <a:rPr lang="es-MX" dirty="0"/>
            </a:br>
            <a:r>
              <a:rPr lang="es-MX" dirty="0"/>
              <a:t>Ha ayudado a desarrollar PKI: 10%</a:t>
            </a:r>
            <a:br>
              <a:rPr lang="es-MX" dirty="0"/>
            </a:br>
            <a:r>
              <a:rPr lang="es-MX" dirty="0"/>
              <a:t>Ha desarrollado software vinculado a PKI:5%</a:t>
            </a:r>
          </a:p>
          <a:p>
            <a:pPr marL="0" indent="0">
              <a:buFont typeface="Wingdings 2" panose="05020102010507070707" pitchFamily="18" charset="2"/>
              <a:buNone/>
            </a:pPr>
            <a:endParaRPr lang="es-MX" dirty="0"/>
          </a:p>
        </p:txBody>
      </p:sp>
      <p:pic>
        <p:nvPicPr>
          <p:cNvPr id="6" name="Imagen 5">
            <a:extLst>
              <a:ext uri="{FF2B5EF4-FFF2-40B4-BE49-F238E27FC236}">
                <a16:creationId xmlns:a16="http://schemas.microsoft.com/office/drawing/2014/main" id="{DDE08B7B-161F-934E-AA22-792076A4BD9F}"/>
              </a:ext>
            </a:extLst>
          </p:cNvPr>
          <p:cNvPicPr>
            <a:picLocks noChangeAspect="1"/>
          </p:cNvPicPr>
          <p:nvPr/>
        </p:nvPicPr>
        <p:blipFill rotWithShape="1">
          <a:blip r:embed="rId2"/>
          <a:srcRect l="981" t="-1570" r="71784" b="75750"/>
          <a:stretch/>
        </p:blipFill>
        <p:spPr>
          <a:xfrm>
            <a:off x="581191" y="3922265"/>
            <a:ext cx="2155425" cy="2221730"/>
          </a:xfrm>
          <a:prstGeom prst="rect">
            <a:avLst/>
          </a:prstGeom>
        </p:spPr>
      </p:pic>
      <p:pic>
        <p:nvPicPr>
          <p:cNvPr id="7" name="Imagen 6">
            <a:extLst>
              <a:ext uri="{FF2B5EF4-FFF2-40B4-BE49-F238E27FC236}">
                <a16:creationId xmlns:a16="http://schemas.microsoft.com/office/drawing/2014/main" id="{2468984B-09F0-9E40-B966-667CB0766D17}"/>
              </a:ext>
            </a:extLst>
          </p:cNvPr>
          <p:cNvPicPr>
            <a:picLocks noChangeAspect="1"/>
          </p:cNvPicPr>
          <p:nvPr/>
        </p:nvPicPr>
        <p:blipFill rotWithShape="1">
          <a:blip r:embed="rId2"/>
          <a:srcRect l="59938" b="74179"/>
          <a:stretch/>
        </p:blipFill>
        <p:spPr>
          <a:xfrm>
            <a:off x="2736617" y="4022105"/>
            <a:ext cx="3044986" cy="2133740"/>
          </a:xfrm>
          <a:prstGeom prst="rect">
            <a:avLst/>
          </a:prstGeom>
        </p:spPr>
      </p:pic>
      <p:pic>
        <p:nvPicPr>
          <p:cNvPr id="8" name="Imagen 7">
            <a:extLst>
              <a:ext uri="{FF2B5EF4-FFF2-40B4-BE49-F238E27FC236}">
                <a16:creationId xmlns:a16="http://schemas.microsoft.com/office/drawing/2014/main" id="{B08EFA68-510A-034C-89C8-3F7DB8CF8561}"/>
              </a:ext>
            </a:extLst>
          </p:cNvPr>
          <p:cNvPicPr>
            <a:picLocks noChangeAspect="1"/>
          </p:cNvPicPr>
          <p:nvPr/>
        </p:nvPicPr>
        <p:blipFill rotWithShape="1">
          <a:blip r:embed="rId2"/>
          <a:srcRect l="59938" b="74179"/>
          <a:stretch/>
        </p:blipFill>
        <p:spPr>
          <a:xfrm>
            <a:off x="9083743" y="4100945"/>
            <a:ext cx="3028510" cy="2122195"/>
          </a:xfrm>
          <a:prstGeom prst="rect">
            <a:avLst/>
          </a:prstGeom>
        </p:spPr>
      </p:pic>
      <p:pic>
        <p:nvPicPr>
          <p:cNvPr id="9" name="Imagen 8">
            <a:extLst>
              <a:ext uri="{FF2B5EF4-FFF2-40B4-BE49-F238E27FC236}">
                <a16:creationId xmlns:a16="http://schemas.microsoft.com/office/drawing/2014/main" id="{1A5DCBDE-21DB-744D-8CB4-3655010E1530}"/>
              </a:ext>
            </a:extLst>
          </p:cNvPr>
          <p:cNvPicPr>
            <a:picLocks noChangeAspect="1"/>
          </p:cNvPicPr>
          <p:nvPr/>
        </p:nvPicPr>
        <p:blipFill rotWithShape="1">
          <a:blip r:embed="rId2"/>
          <a:srcRect l="-1150" t="38360" r="66787" b="39081"/>
          <a:stretch/>
        </p:blipFill>
        <p:spPr>
          <a:xfrm>
            <a:off x="6410398" y="4373183"/>
            <a:ext cx="2567021" cy="1832236"/>
          </a:xfrm>
          <a:prstGeom prst="rect">
            <a:avLst/>
          </a:prstGeom>
        </p:spPr>
      </p:pic>
    </p:spTree>
    <p:extLst>
      <p:ext uri="{BB962C8B-B14F-4D97-AF65-F5344CB8AC3E}">
        <p14:creationId xmlns:p14="http://schemas.microsoft.com/office/powerpoint/2010/main" val="374222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D2153A-F7F5-4944-946F-645B1F7792B5}"/>
              </a:ext>
            </a:extLst>
          </p:cNvPr>
          <p:cNvSpPr>
            <a:spLocks noGrp="1"/>
          </p:cNvSpPr>
          <p:nvPr>
            <p:ph type="title"/>
          </p:nvPr>
        </p:nvSpPr>
        <p:spPr/>
        <p:txBody>
          <a:bodyPr/>
          <a:lstStyle/>
          <a:p>
            <a:r>
              <a:rPr lang="es-MX" dirty="0"/>
              <a:t>APlicaciones según</a:t>
            </a:r>
            <a:br>
              <a:rPr lang="es-MX" dirty="0"/>
            </a:br>
            <a:r>
              <a:rPr lang="es-MX" dirty="0"/>
              <a:t>su orden de importancia</a:t>
            </a:r>
          </a:p>
        </p:txBody>
      </p:sp>
      <p:graphicFrame>
        <p:nvGraphicFramePr>
          <p:cNvPr id="4" name="Tabla 4">
            <a:extLst>
              <a:ext uri="{FF2B5EF4-FFF2-40B4-BE49-F238E27FC236}">
                <a16:creationId xmlns:a16="http://schemas.microsoft.com/office/drawing/2014/main" id="{76FF5BC5-F8E6-9D49-8B5B-4F721837B3A8}"/>
              </a:ext>
            </a:extLst>
          </p:cNvPr>
          <p:cNvGraphicFramePr>
            <a:graphicFrameLocks noGrp="1"/>
          </p:cNvGraphicFramePr>
          <p:nvPr>
            <p:ph idx="1"/>
            <p:extLst>
              <p:ext uri="{D42A27DB-BD31-4B8C-83A1-F6EECF244321}">
                <p14:modId xmlns:p14="http://schemas.microsoft.com/office/powerpoint/2010/main" val="933052232"/>
              </p:ext>
            </p:extLst>
          </p:nvPr>
        </p:nvGraphicFramePr>
        <p:xfrm>
          <a:off x="581025" y="2153516"/>
          <a:ext cx="11029952" cy="4693920"/>
        </p:xfrm>
        <a:graphic>
          <a:graphicData uri="http://schemas.openxmlformats.org/drawingml/2006/table">
            <a:tbl>
              <a:tblPr firstRow="1" bandRow="1">
                <a:tableStyleId>{5C22544A-7EE6-4342-B048-85BDC9FD1C3A}</a:tableStyleId>
              </a:tblPr>
              <a:tblGrid>
                <a:gridCol w="2757488">
                  <a:extLst>
                    <a:ext uri="{9D8B030D-6E8A-4147-A177-3AD203B41FA5}">
                      <a16:colId xmlns:a16="http://schemas.microsoft.com/office/drawing/2014/main" val="2747596648"/>
                    </a:ext>
                  </a:extLst>
                </a:gridCol>
                <a:gridCol w="2757488">
                  <a:extLst>
                    <a:ext uri="{9D8B030D-6E8A-4147-A177-3AD203B41FA5}">
                      <a16:colId xmlns:a16="http://schemas.microsoft.com/office/drawing/2014/main" val="4102906887"/>
                    </a:ext>
                  </a:extLst>
                </a:gridCol>
                <a:gridCol w="2757488">
                  <a:extLst>
                    <a:ext uri="{9D8B030D-6E8A-4147-A177-3AD203B41FA5}">
                      <a16:colId xmlns:a16="http://schemas.microsoft.com/office/drawing/2014/main" val="2542713103"/>
                    </a:ext>
                  </a:extLst>
                </a:gridCol>
                <a:gridCol w="2757488">
                  <a:extLst>
                    <a:ext uri="{9D8B030D-6E8A-4147-A177-3AD203B41FA5}">
                      <a16:colId xmlns:a16="http://schemas.microsoft.com/office/drawing/2014/main" val="4037052000"/>
                    </a:ext>
                  </a:extLst>
                </a:gridCol>
              </a:tblGrid>
              <a:tr h="370840">
                <a:tc>
                  <a:txBody>
                    <a:bodyPr/>
                    <a:lstStyle/>
                    <a:p>
                      <a:endParaRPr lang="es-MX"/>
                    </a:p>
                  </a:txBody>
                  <a:tcPr/>
                </a:tc>
                <a:tc>
                  <a:txBody>
                    <a:bodyPr/>
                    <a:lstStyle/>
                    <a:p>
                      <a:r>
                        <a:rPr lang="es-MX" dirty="0"/>
                        <a:t>Más importante</a:t>
                      </a:r>
                    </a:p>
                  </a:txBody>
                  <a:tcPr/>
                </a:tc>
                <a:tc>
                  <a:txBody>
                    <a:bodyPr/>
                    <a:lstStyle/>
                    <a:p>
                      <a:r>
                        <a:rPr lang="es-MX" dirty="0"/>
                        <a:t>Importante</a:t>
                      </a:r>
                    </a:p>
                  </a:txBody>
                  <a:tcPr/>
                </a:tc>
                <a:tc>
                  <a:txBody>
                    <a:bodyPr/>
                    <a:lstStyle/>
                    <a:p>
                      <a:r>
                        <a:rPr lang="es-MX" dirty="0"/>
                        <a:t>No importante</a:t>
                      </a:r>
                    </a:p>
                  </a:txBody>
                  <a:tcPr/>
                </a:tc>
                <a:extLst>
                  <a:ext uri="{0D108BD9-81ED-4DB2-BD59-A6C34878D82A}">
                    <a16:rowId xmlns:a16="http://schemas.microsoft.com/office/drawing/2014/main" val="315875296"/>
                  </a:ext>
                </a:extLst>
              </a:tr>
              <a:tr h="370840">
                <a:tc>
                  <a:txBody>
                    <a:bodyPr/>
                    <a:lstStyle/>
                    <a:p>
                      <a:r>
                        <a:rPr lang="es-MX" dirty="0"/>
                        <a:t>Firmado de documentos</a:t>
                      </a:r>
                    </a:p>
                  </a:txBody>
                  <a:tcPr/>
                </a:tc>
                <a:tc>
                  <a:txBody>
                    <a:bodyPr/>
                    <a:lstStyle/>
                    <a:p>
                      <a:r>
                        <a:rPr lang="es-MX" dirty="0"/>
                        <a:t>40%</a:t>
                      </a:r>
                    </a:p>
                  </a:txBody>
                  <a:tcPr/>
                </a:tc>
                <a:tc>
                  <a:txBody>
                    <a:bodyPr/>
                    <a:lstStyle/>
                    <a:p>
                      <a:r>
                        <a:rPr lang="es-MX" dirty="0"/>
                        <a:t>60%</a:t>
                      </a:r>
                    </a:p>
                  </a:txBody>
                  <a:tcPr/>
                </a:tc>
                <a:tc>
                  <a:txBody>
                    <a:bodyPr/>
                    <a:lstStyle/>
                    <a:p>
                      <a:endParaRPr lang="es-MX"/>
                    </a:p>
                  </a:txBody>
                  <a:tcPr/>
                </a:tc>
                <a:extLst>
                  <a:ext uri="{0D108BD9-81ED-4DB2-BD59-A6C34878D82A}">
                    <a16:rowId xmlns:a16="http://schemas.microsoft.com/office/drawing/2014/main" val="3524308314"/>
                  </a:ext>
                </a:extLst>
              </a:tr>
              <a:tr h="370840">
                <a:tc>
                  <a:txBody>
                    <a:bodyPr/>
                    <a:lstStyle/>
                    <a:p>
                      <a:r>
                        <a:rPr lang="es-MX" dirty="0"/>
                        <a:t>Seguridad de servidores web</a:t>
                      </a:r>
                    </a:p>
                  </a:txBody>
                  <a:tcPr/>
                </a:tc>
                <a:tc>
                  <a:txBody>
                    <a:bodyPr/>
                    <a:lstStyle/>
                    <a:p>
                      <a:r>
                        <a:rPr lang="es-MX" dirty="0"/>
                        <a:t>85.7%</a:t>
                      </a:r>
                    </a:p>
                  </a:txBody>
                  <a:tcPr/>
                </a:tc>
                <a:tc>
                  <a:txBody>
                    <a:bodyPr/>
                    <a:lstStyle/>
                    <a:p>
                      <a:r>
                        <a:rPr lang="es-MX" dirty="0"/>
                        <a:t>14.3%</a:t>
                      </a:r>
                    </a:p>
                  </a:txBody>
                  <a:tcPr/>
                </a:tc>
                <a:tc>
                  <a:txBody>
                    <a:bodyPr/>
                    <a:lstStyle/>
                    <a:p>
                      <a:endParaRPr lang="es-MX"/>
                    </a:p>
                  </a:txBody>
                  <a:tcPr/>
                </a:tc>
                <a:extLst>
                  <a:ext uri="{0D108BD9-81ED-4DB2-BD59-A6C34878D82A}">
                    <a16:rowId xmlns:a16="http://schemas.microsoft.com/office/drawing/2014/main" val="1539253657"/>
                  </a:ext>
                </a:extLst>
              </a:tr>
              <a:tr h="370840">
                <a:tc>
                  <a:txBody>
                    <a:bodyPr/>
                    <a:lstStyle/>
                    <a:p>
                      <a:r>
                        <a:rPr lang="es-MX" dirty="0"/>
                        <a:t>Correo electrónico seguro</a:t>
                      </a:r>
                    </a:p>
                  </a:txBody>
                  <a:tcPr/>
                </a:tc>
                <a:tc>
                  <a:txBody>
                    <a:bodyPr/>
                    <a:lstStyle/>
                    <a:p>
                      <a:r>
                        <a:rPr lang="es-MX" dirty="0"/>
                        <a:t>61.9%</a:t>
                      </a:r>
                    </a:p>
                  </a:txBody>
                  <a:tcPr/>
                </a:tc>
                <a:tc>
                  <a:txBody>
                    <a:bodyPr/>
                    <a:lstStyle/>
                    <a:p>
                      <a:r>
                        <a:rPr lang="es-MX" dirty="0"/>
                        <a:t>38.1%</a:t>
                      </a:r>
                    </a:p>
                  </a:txBody>
                  <a:tcPr/>
                </a:tc>
                <a:tc>
                  <a:txBody>
                    <a:bodyPr/>
                    <a:lstStyle/>
                    <a:p>
                      <a:endParaRPr lang="es-MX"/>
                    </a:p>
                  </a:txBody>
                  <a:tcPr/>
                </a:tc>
                <a:extLst>
                  <a:ext uri="{0D108BD9-81ED-4DB2-BD59-A6C34878D82A}">
                    <a16:rowId xmlns:a16="http://schemas.microsoft.com/office/drawing/2014/main" val="324648551"/>
                  </a:ext>
                </a:extLst>
              </a:tr>
              <a:tr h="370840">
                <a:tc>
                  <a:txBody>
                    <a:bodyPr/>
                    <a:lstStyle/>
                    <a:p>
                      <a:r>
                        <a:rPr lang="es-MX" dirty="0"/>
                        <a:t>Seguridad de Servicios Web</a:t>
                      </a:r>
                    </a:p>
                  </a:txBody>
                  <a:tcPr/>
                </a:tc>
                <a:tc>
                  <a:txBody>
                    <a:bodyPr/>
                    <a:lstStyle/>
                    <a:p>
                      <a:r>
                        <a:rPr lang="es-MX" dirty="0"/>
                        <a:t>90.5%</a:t>
                      </a:r>
                    </a:p>
                  </a:txBody>
                  <a:tcPr/>
                </a:tc>
                <a:tc>
                  <a:txBody>
                    <a:bodyPr/>
                    <a:lstStyle/>
                    <a:p>
                      <a:r>
                        <a:rPr lang="es-MX" dirty="0"/>
                        <a:t>9.5%</a:t>
                      </a:r>
                    </a:p>
                  </a:txBody>
                  <a:tcPr/>
                </a:tc>
                <a:tc>
                  <a:txBody>
                    <a:bodyPr/>
                    <a:lstStyle/>
                    <a:p>
                      <a:endParaRPr lang="es-MX"/>
                    </a:p>
                  </a:txBody>
                  <a:tcPr/>
                </a:tc>
                <a:extLst>
                  <a:ext uri="{0D108BD9-81ED-4DB2-BD59-A6C34878D82A}">
                    <a16:rowId xmlns:a16="http://schemas.microsoft.com/office/drawing/2014/main" val="4261168450"/>
                  </a:ext>
                </a:extLst>
              </a:tr>
              <a:tr h="370840">
                <a:tc>
                  <a:txBody>
                    <a:bodyPr/>
                    <a:lstStyle/>
                    <a:p>
                      <a:r>
                        <a:rPr lang="es-MX" dirty="0"/>
                        <a:t>Redes privadas virtuales</a:t>
                      </a:r>
                    </a:p>
                  </a:txBody>
                  <a:tcPr/>
                </a:tc>
                <a:tc>
                  <a:txBody>
                    <a:bodyPr/>
                    <a:lstStyle/>
                    <a:p>
                      <a:r>
                        <a:rPr lang="es-MX" dirty="0"/>
                        <a:t>57.1%</a:t>
                      </a:r>
                    </a:p>
                  </a:txBody>
                  <a:tcPr/>
                </a:tc>
                <a:tc>
                  <a:txBody>
                    <a:bodyPr/>
                    <a:lstStyle/>
                    <a:p>
                      <a:r>
                        <a:rPr lang="es-MX" dirty="0"/>
                        <a:t>42.9%</a:t>
                      </a:r>
                    </a:p>
                  </a:txBody>
                  <a:tcPr/>
                </a:tc>
                <a:tc>
                  <a:txBody>
                    <a:bodyPr/>
                    <a:lstStyle/>
                    <a:p>
                      <a:endParaRPr lang="es-MX"/>
                    </a:p>
                  </a:txBody>
                  <a:tcPr/>
                </a:tc>
                <a:extLst>
                  <a:ext uri="{0D108BD9-81ED-4DB2-BD59-A6C34878D82A}">
                    <a16:rowId xmlns:a16="http://schemas.microsoft.com/office/drawing/2014/main" val="137952702"/>
                  </a:ext>
                </a:extLst>
              </a:tr>
              <a:tr h="370840">
                <a:tc>
                  <a:txBody>
                    <a:bodyPr/>
                    <a:lstStyle/>
                    <a:p>
                      <a:r>
                        <a:rPr lang="es-MX" dirty="0"/>
                        <a:t>Comercio Electrónico</a:t>
                      </a:r>
                    </a:p>
                  </a:txBody>
                  <a:tcPr/>
                </a:tc>
                <a:tc>
                  <a:txBody>
                    <a:bodyPr/>
                    <a:lstStyle/>
                    <a:p>
                      <a:r>
                        <a:rPr lang="es-MX" dirty="0"/>
                        <a:t>38.1%</a:t>
                      </a:r>
                    </a:p>
                  </a:txBody>
                  <a:tcPr/>
                </a:tc>
                <a:tc>
                  <a:txBody>
                    <a:bodyPr/>
                    <a:lstStyle/>
                    <a:p>
                      <a:r>
                        <a:rPr lang="es-MX" dirty="0"/>
                        <a:t>47.6%</a:t>
                      </a:r>
                    </a:p>
                  </a:txBody>
                  <a:tcPr/>
                </a:tc>
                <a:tc>
                  <a:txBody>
                    <a:bodyPr/>
                    <a:lstStyle/>
                    <a:p>
                      <a:r>
                        <a:rPr lang="es-MX" dirty="0"/>
                        <a:t>14.3%</a:t>
                      </a:r>
                    </a:p>
                  </a:txBody>
                  <a:tcPr/>
                </a:tc>
                <a:extLst>
                  <a:ext uri="{0D108BD9-81ED-4DB2-BD59-A6C34878D82A}">
                    <a16:rowId xmlns:a16="http://schemas.microsoft.com/office/drawing/2014/main" val="176113189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dirty="0"/>
                        <a:t>Seguridad para redes inalámbricas LAN</a:t>
                      </a:r>
                    </a:p>
                    <a:p>
                      <a:endParaRPr lang="es-MX" dirty="0"/>
                    </a:p>
                  </a:txBody>
                  <a:tcPr/>
                </a:tc>
                <a:tc>
                  <a:txBody>
                    <a:bodyPr/>
                    <a:lstStyle/>
                    <a:p>
                      <a:r>
                        <a:rPr lang="es-MX" dirty="0"/>
                        <a:t>61.9%</a:t>
                      </a:r>
                    </a:p>
                  </a:txBody>
                  <a:tcPr/>
                </a:tc>
                <a:tc>
                  <a:txBody>
                    <a:bodyPr/>
                    <a:lstStyle/>
                    <a:p>
                      <a:r>
                        <a:rPr lang="es-MX" dirty="0"/>
                        <a:t>33.3%</a:t>
                      </a:r>
                    </a:p>
                  </a:txBody>
                  <a:tcPr/>
                </a:tc>
                <a:tc>
                  <a:txBody>
                    <a:bodyPr/>
                    <a:lstStyle/>
                    <a:p>
                      <a:r>
                        <a:rPr lang="es-MX" dirty="0"/>
                        <a:t>4.8%</a:t>
                      </a:r>
                    </a:p>
                  </a:txBody>
                  <a:tcPr/>
                </a:tc>
                <a:extLst>
                  <a:ext uri="{0D108BD9-81ED-4DB2-BD59-A6C34878D82A}">
                    <a16:rowId xmlns:a16="http://schemas.microsoft.com/office/drawing/2014/main" val="325528209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dirty="0"/>
                        <a:t>Documentos Firmados /cifrados</a:t>
                      </a:r>
                    </a:p>
                    <a:p>
                      <a:endParaRPr lang="es-MX" dirty="0"/>
                    </a:p>
                  </a:txBody>
                  <a:tcPr/>
                </a:tc>
                <a:tc>
                  <a:txBody>
                    <a:bodyPr/>
                    <a:lstStyle/>
                    <a:p>
                      <a:r>
                        <a:rPr lang="es-MX" dirty="0"/>
                        <a:t>61.9%</a:t>
                      </a:r>
                    </a:p>
                  </a:txBody>
                  <a:tcPr/>
                </a:tc>
                <a:tc>
                  <a:txBody>
                    <a:bodyPr/>
                    <a:lstStyle/>
                    <a:p>
                      <a:r>
                        <a:rPr lang="es-MX" dirty="0"/>
                        <a:t>33.3%</a:t>
                      </a:r>
                    </a:p>
                  </a:txBody>
                  <a:tcPr/>
                </a:tc>
                <a:tc>
                  <a:txBody>
                    <a:bodyPr/>
                    <a:lstStyle/>
                    <a:p>
                      <a:r>
                        <a:rPr lang="es-MX" dirty="0"/>
                        <a:t>4.8%</a:t>
                      </a:r>
                    </a:p>
                  </a:txBody>
                  <a:tcPr/>
                </a:tc>
                <a:extLst>
                  <a:ext uri="{0D108BD9-81ED-4DB2-BD59-A6C34878D82A}">
                    <a16:rowId xmlns:a16="http://schemas.microsoft.com/office/drawing/2014/main" val="2337444365"/>
                  </a:ext>
                </a:extLst>
              </a:tr>
            </a:tbl>
          </a:graphicData>
        </a:graphic>
      </p:graphicFrame>
    </p:spTree>
    <p:extLst>
      <p:ext uri="{BB962C8B-B14F-4D97-AF65-F5344CB8AC3E}">
        <p14:creationId xmlns:p14="http://schemas.microsoft.com/office/powerpoint/2010/main" val="136445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2F9B8-BCEE-3D4D-93A5-26F02E1633F2}"/>
              </a:ext>
            </a:extLst>
          </p:cNvPr>
          <p:cNvSpPr>
            <a:spLocks noGrp="1"/>
          </p:cNvSpPr>
          <p:nvPr>
            <p:ph type="title"/>
          </p:nvPr>
        </p:nvSpPr>
        <p:spPr/>
        <p:txBody>
          <a:bodyPr/>
          <a:lstStyle/>
          <a:p>
            <a:endParaRPr lang="es-MX"/>
          </a:p>
        </p:txBody>
      </p:sp>
      <p:pic>
        <p:nvPicPr>
          <p:cNvPr id="6" name="Imagen 5">
            <a:extLst>
              <a:ext uri="{FF2B5EF4-FFF2-40B4-BE49-F238E27FC236}">
                <a16:creationId xmlns:a16="http://schemas.microsoft.com/office/drawing/2014/main" id="{33BD0AF6-ADF0-C841-88B4-B59FBC250A63}"/>
              </a:ext>
            </a:extLst>
          </p:cNvPr>
          <p:cNvPicPr>
            <a:picLocks noChangeAspect="1"/>
          </p:cNvPicPr>
          <p:nvPr/>
        </p:nvPicPr>
        <p:blipFill>
          <a:blip r:embed="rId2"/>
          <a:stretch>
            <a:fillRect/>
          </a:stretch>
        </p:blipFill>
        <p:spPr>
          <a:xfrm>
            <a:off x="114895" y="1715956"/>
            <a:ext cx="11962210" cy="3493190"/>
          </a:xfrm>
          <a:prstGeom prst="rect">
            <a:avLst/>
          </a:prstGeom>
        </p:spPr>
      </p:pic>
    </p:spTree>
    <p:extLst>
      <p:ext uri="{BB962C8B-B14F-4D97-AF65-F5344CB8AC3E}">
        <p14:creationId xmlns:p14="http://schemas.microsoft.com/office/powerpoint/2010/main" val="53594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9AF659-B949-3D44-9CEC-5606E7ADC54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74681D4-825A-304F-A788-BC45B1C2E74D}"/>
              </a:ext>
            </a:extLst>
          </p:cNvPr>
          <p:cNvSpPr>
            <a:spLocks noGrp="1"/>
          </p:cNvSpPr>
          <p:nvPr>
            <p:ph idx="1"/>
          </p:nvPr>
        </p:nvSpPr>
        <p:spPr/>
        <p:txBody>
          <a:bodyPr/>
          <a:lstStyle/>
          <a:p>
            <a:endParaRPr lang="es-MX"/>
          </a:p>
        </p:txBody>
      </p:sp>
    </p:spTree>
    <p:extLst>
      <p:ext uri="{BB962C8B-B14F-4D97-AF65-F5344CB8AC3E}">
        <p14:creationId xmlns:p14="http://schemas.microsoft.com/office/powerpoint/2010/main" val="401702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F5B20-BC36-4D4E-BB05-AE282D073BBD}"/>
              </a:ext>
            </a:extLst>
          </p:cNvPr>
          <p:cNvSpPr>
            <a:spLocks noGrp="1"/>
          </p:cNvSpPr>
          <p:nvPr>
            <p:ph type="title"/>
          </p:nvPr>
        </p:nvSpPr>
        <p:spPr/>
        <p:txBody>
          <a:bodyPr/>
          <a:lstStyle/>
          <a:p>
            <a:r>
              <a:rPr lang="es-MX" dirty="0"/>
              <a:t>Algoritmos asimétricos</a:t>
            </a:r>
          </a:p>
        </p:txBody>
      </p:sp>
      <p:sp>
        <p:nvSpPr>
          <p:cNvPr id="3" name="Marcador de contenido 2">
            <a:extLst>
              <a:ext uri="{FF2B5EF4-FFF2-40B4-BE49-F238E27FC236}">
                <a16:creationId xmlns:a16="http://schemas.microsoft.com/office/drawing/2014/main" id="{38AFAF3D-9260-2D45-B696-48FF14ABAC5C}"/>
              </a:ext>
            </a:extLst>
          </p:cNvPr>
          <p:cNvSpPr>
            <a:spLocks noGrp="1"/>
          </p:cNvSpPr>
          <p:nvPr>
            <p:ph idx="1"/>
          </p:nvPr>
        </p:nvSpPr>
        <p:spPr>
          <a:xfrm>
            <a:off x="4610100" y="362958"/>
            <a:ext cx="6833712" cy="2456442"/>
          </a:xfrm>
        </p:spPr>
        <p:txBody>
          <a:bodyPr/>
          <a:lstStyle/>
          <a:p>
            <a:pPr marL="0" indent="0">
              <a:buNone/>
            </a:pPr>
            <a:r>
              <a:rPr lang="es-MX" sz="2000" dirty="0">
                <a:solidFill>
                  <a:schemeClr val="bg2">
                    <a:lumMod val="25000"/>
                  </a:schemeClr>
                </a:solidFill>
              </a:rPr>
              <a:t>La criptografía asimétrica utiliza dos claves distintas con una relación matemática entre sí: </a:t>
            </a:r>
          </a:p>
          <a:p>
            <a:pPr marL="0" indent="0">
              <a:buNone/>
            </a:pPr>
            <a:r>
              <a:rPr lang="es-MX" sz="2000" dirty="0">
                <a:solidFill>
                  <a:schemeClr val="bg2">
                    <a:lumMod val="25000"/>
                  </a:schemeClr>
                </a:solidFill>
              </a:rPr>
              <a:t>La clave pública es la responsable de la codificación y la clave privada permite el descifrado. </a:t>
            </a:r>
          </a:p>
        </p:txBody>
      </p:sp>
      <p:pic>
        <p:nvPicPr>
          <p:cNvPr id="5" name="Imagen 4">
            <a:extLst>
              <a:ext uri="{FF2B5EF4-FFF2-40B4-BE49-F238E27FC236}">
                <a16:creationId xmlns:a16="http://schemas.microsoft.com/office/drawing/2014/main" id="{0DFF8532-74E2-B040-AA6F-27EA29A3D14E}"/>
              </a:ext>
            </a:extLst>
          </p:cNvPr>
          <p:cNvPicPr>
            <a:picLocks noChangeAspect="1"/>
          </p:cNvPicPr>
          <p:nvPr/>
        </p:nvPicPr>
        <p:blipFill>
          <a:blip r:embed="rId2"/>
          <a:stretch>
            <a:fillRect/>
          </a:stretch>
        </p:blipFill>
        <p:spPr>
          <a:xfrm>
            <a:off x="4610100" y="2977343"/>
            <a:ext cx="7581900" cy="2071715"/>
          </a:xfrm>
          <a:prstGeom prst="rect">
            <a:avLst/>
          </a:prstGeom>
        </p:spPr>
      </p:pic>
    </p:spTree>
    <p:extLst>
      <p:ext uri="{BB962C8B-B14F-4D97-AF65-F5344CB8AC3E}">
        <p14:creationId xmlns:p14="http://schemas.microsoft.com/office/powerpoint/2010/main" val="3858602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4D0037-7BE2-EC4E-A92C-E3E6DC6A4CEC}"/>
              </a:ext>
            </a:extLst>
          </p:cNvPr>
          <p:cNvSpPr>
            <a:spLocks noGrp="1"/>
          </p:cNvSpPr>
          <p:nvPr>
            <p:ph type="title"/>
          </p:nvPr>
        </p:nvSpPr>
        <p:spPr/>
        <p:txBody>
          <a:bodyPr/>
          <a:lstStyle/>
          <a:p>
            <a:r>
              <a:rPr lang="es-MX" dirty="0"/>
              <a:t>Algoritmos asimétricos</a:t>
            </a:r>
          </a:p>
        </p:txBody>
      </p:sp>
      <p:sp>
        <p:nvSpPr>
          <p:cNvPr id="3" name="Marcador de contenido 2">
            <a:extLst>
              <a:ext uri="{FF2B5EF4-FFF2-40B4-BE49-F238E27FC236}">
                <a16:creationId xmlns:a16="http://schemas.microsoft.com/office/drawing/2014/main" id="{63AF0251-FFF3-1149-836F-297855CBEE76}"/>
              </a:ext>
            </a:extLst>
          </p:cNvPr>
          <p:cNvSpPr>
            <a:spLocks noGrp="1"/>
          </p:cNvSpPr>
          <p:nvPr>
            <p:ph idx="1"/>
          </p:nvPr>
        </p:nvSpPr>
        <p:spPr>
          <a:xfrm>
            <a:off x="2878282" y="1847272"/>
            <a:ext cx="7226299" cy="5493008"/>
          </a:xfrm>
        </p:spPr>
        <p:txBody>
          <a:bodyPr>
            <a:normAutofit lnSpcReduction="10000"/>
          </a:bodyPr>
          <a:lstStyle/>
          <a:p>
            <a:r>
              <a:rPr lang="es-MX" sz="2000" dirty="0">
                <a:solidFill>
                  <a:schemeClr val="bg2">
                    <a:lumMod val="25000"/>
                  </a:schemeClr>
                </a:solidFill>
              </a:rPr>
              <a:t>RSA</a:t>
            </a:r>
          </a:p>
          <a:p>
            <a:pPr marL="0" indent="0">
              <a:buNone/>
            </a:pPr>
            <a:r>
              <a:rPr lang="es-MX" sz="2000" dirty="0">
                <a:solidFill>
                  <a:schemeClr val="bg2">
                    <a:lumMod val="25000"/>
                  </a:schemeClr>
                </a:solidFill>
              </a:rPr>
              <a:t>Creado por Ron Rivest, Adi Shamir y Len Adleman, del Instituto Tecnológico de Massachusetts (MIT);Permite cifrar con la clave pública y descifrar con la privada, permite cifrar con la clave privada y descifrar con la pública. </a:t>
            </a:r>
          </a:p>
          <a:p>
            <a:pPr marL="0" indent="0">
              <a:buNone/>
            </a:pPr>
            <a:endParaRPr lang="es-MX" sz="2000" dirty="0">
              <a:solidFill>
                <a:schemeClr val="bg2">
                  <a:lumMod val="25000"/>
                </a:schemeClr>
              </a:solidFill>
            </a:endParaRPr>
          </a:p>
          <a:p>
            <a:r>
              <a:rPr lang="es-ES_tradnl" sz="2000" dirty="0">
                <a:solidFill>
                  <a:schemeClr val="bg2">
                    <a:lumMod val="25000"/>
                  </a:schemeClr>
                </a:solidFill>
              </a:rPr>
              <a:t>Cifrado </a:t>
            </a:r>
            <a:r>
              <a:rPr lang="es-ES_tradnl" sz="2000" dirty="0" err="1">
                <a:solidFill>
                  <a:schemeClr val="bg2">
                    <a:lumMod val="25000"/>
                  </a:schemeClr>
                </a:solidFill>
              </a:rPr>
              <a:t>ElGamal</a:t>
            </a:r>
            <a:r>
              <a:rPr lang="es-ES_tradnl" sz="2000" dirty="0">
                <a:solidFill>
                  <a:schemeClr val="bg2">
                    <a:lumMod val="25000"/>
                  </a:schemeClr>
                </a:solidFill>
              </a:rPr>
              <a:t> </a:t>
            </a:r>
            <a:endParaRPr lang="es-MX" sz="2000" dirty="0">
              <a:solidFill>
                <a:schemeClr val="bg2">
                  <a:lumMod val="25000"/>
                </a:schemeClr>
              </a:solidFill>
            </a:endParaRPr>
          </a:p>
          <a:p>
            <a:pPr marL="0" indent="0">
              <a:buNone/>
            </a:pPr>
            <a:r>
              <a:rPr lang="es-ES_tradnl" sz="2000" dirty="0">
                <a:solidFill>
                  <a:schemeClr val="bg2">
                    <a:lumMod val="25000"/>
                  </a:schemeClr>
                </a:solidFill>
              </a:rPr>
              <a:t>El procedimiento de cifrado/descifrado. </a:t>
            </a:r>
            <a:r>
              <a:rPr lang="es-ES_tradnl" sz="2000" dirty="0" err="1">
                <a:solidFill>
                  <a:schemeClr val="bg2">
                    <a:lumMod val="25000"/>
                  </a:schemeClr>
                </a:solidFill>
              </a:rPr>
              <a:t>ElGamal</a:t>
            </a:r>
            <a:r>
              <a:rPr lang="es-ES_tradnl" sz="2000" dirty="0">
                <a:solidFill>
                  <a:schemeClr val="bg2">
                    <a:lumMod val="25000"/>
                  </a:schemeClr>
                </a:solidFill>
              </a:rPr>
              <a:t> se refiere a un esquema de cifrado basado en el problema matemático del logaritmo discreto. </a:t>
            </a:r>
          </a:p>
          <a:p>
            <a:pPr marL="0" indent="0">
              <a:buNone/>
            </a:pPr>
            <a:endParaRPr lang="es-ES_tradnl" sz="2000" dirty="0">
              <a:solidFill>
                <a:schemeClr val="bg2">
                  <a:lumMod val="25000"/>
                </a:schemeClr>
              </a:solidFill>
            </a:endParaRPr>
          </a:p>
          <a:p>
            <a:r>
              <a:rPr lang="es-ES_tradnl" sz="2000" dirty="0">
                <a:solidFill>
                  <a:schemeClr val="bg2">
                    <a:lumMod val="25000"/>
                  </a:schemeClr>
                </a:solidFill>
              </a:rPr>
              <a:t>DSA</a:t>
            </a:r>
            <a:endParaRPr lang="es-MX" sz="2000" dirty="0">
              <a:solidFill>
                <a:schemeClr val="bg2">
                  <a:lumMod val="25000"/>
                </a:schemeClr>
              </a:solidFill>
            </a:endParaRPr>
          </a:p>
          <a:p>
            <a:pPr marL="0" indent="0">
              <a:buNone/>
            </a:pPr>
            <a:r>
              <a:rPr lang="es-ES_tradnl" sz="2000" dirty="0">
                <a:solidFill>
                  <a:schemeClr val="bg2">
                    <a:lumMod val="25000"/>
                  </a:schemeClr>
                </a:solidFill>
              </a:rPr>
              <a:t>Se utiliza ampliamente como un algoritmo de firma digital, es actualmente un estándar, pero DSA no se utiliza para cifrar datos, solamente como firma digital.</a:t>
            </a:r>
            <a:endParaRPr lang="es-MX" sz="2000" dirty="0">
              <a:solidFill>
                <a:schemeClr val="bg2">
                  <a:lumMod val="25000"/>
                </a:schemeClr>
              </a:solidFill>
            </a:endParaRPr>
          </a:p>
          <a:p>
            <a:endParaRPr lang="es-MX" dirty="0"/>
          </a:p>
        </p:txBody>
      </p:sp>
    </p:spTree>
    <p:extLst>
      <p:ext uri="{BB962C8B-B14F-4D97-AF65-F5344CB8AC3E}">
        <p14:creationId xmlns:p14="http://schemas.microsoft.com/office/powerpoint/2010/main" val="409681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a:extLst>
              <a:ext uri="{FF2B5EF4-FFF2-40B4-BE49-F238E27FC236}">
                <a16:creationId xmlns:a16="http://schemas.microsoft.com/office/drawing/2014/main" id="{9E996AB9-0F20-BF44-ADFF-01734CC7051F}"/>
              </a:ext>
            </a:extLst>
          </p:cNvPr>
          <p:cNvSpPr txBox="1">
            <a:spLocks/>
          </p:cNvSpPr>
          <p:nvPr/>
        </p:nvSpPr>
        <p:spPr>
          <a:xfrm>
            <a:off x="420655" y="1507165"/>
            <a:ext cx="5121164" cy="5350835"/>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es-MX" sz="2500" b="1" dirty="0">
                <a:solidFill>
                  <a:schemeClr val="accent1">
                    <a:lumMod val="75000"/>
                  </a:schemeClr>
                </a:solidFill>
                <a:latin typeface="+mj-lt"/>
              </a:rPr>
              <a:t>ITZ no cuenta con ningún mecanismo que de seguridad a los documentos firmados.</a:t>
            </a:r>
          </a:p>
          <a:p>
            <a:pPr algn="just"/>
            <a:r>
              <a:rPr lang="es-MX" sz="2500" b="1" dirty="0">
                <a:solidFill>
                  <a:schemeClr val="accent1">
                    <a:lumMod val="75000"/>
                  </a:schemeClr>
                </a:solidFill>
                <a:latin typeface="+mj-lt"/>
              </a:rPr>
              <a:t>Permitirá mejorar el desempeño y agilizarán determinados procesos. </a:t>
            </a:r>
          </a:p>
          <a:p>
            <a:pPr algn="just"/>
            <a:r>
              <a:rPr lang="es-MX" sz="2500" b="1" dirty="0">
                <a:solidFill>
                  <a:schemeClr val="accent1">
                    <a:lumMod val="75000"/>
                  </a:schemeClr>
                </a:solidFill>
                <a:latin typeface="+mj-lt"/>
              </a:rPr>
              <a:t>Sistema sustentable.</a:t>
            </a:r>
          </a:p>
          <a:p>
            <a:pPr algn="just"/>
            <a:r>
              <a:rPr lang="es-MX" sz="2500" b="1" dirty="0">
                <a:solidFill>
                  <a:schemeClr val="accent1">
                    <a:lumMod val="75000"/>
                  </a:schemeClr>
                </a:solidFill>
                <a:latin typeface="+mj-lt"/>
              </a:rPr>
              <a:t>Con esta Infraestructura, se garantizarán …</a:t>
            </a:r>
          </a:p>
          <a:p>
            <a:pPr algn="just"/>
            <a:endParaRPr lang="es-MX" sz="2500" b="1" dirty="0">
              <a:solidFill>
                <a:schemeClr val="accent1">
                  <a:lumMod val="75000"/>
                </a:schemeClr>
              </a:solidFill>
              <a:latin typeface="+mj-lt"/>
            </a:endParaRPr>
          </a:p>
        </p:txBody>
      </p:sp>
      <p:graphicFrame>
        <p:nvGraphicFramePr>
          <p:cNvPr id="10" name="Diagrama 9">
            <a:extLst>
              <a:ext uri="{FF2B5EF4-FFF2-40B4-BE49-F238E27FC236}">
                <a16:creationId xmlns:a16="http://schemas.microsoft.com/office/drawing/2014/main" id="{24E8144C-F8ED-D648-9608-12EBD7A43621}"/>
              </a:ext>
            </a:extLst>
          </p:cNvPr>
          <p:cNvGraphicFramePr/>
          <p:nvPr>
            <p:extLst>
              <p:ext uri="{D42A27DB-BD31-4B8C-83A1-F6EECF244321}">
                <p14:modId xmlns:p14="http://schemas.microsoft.com/office/powerpoint/2010/main" val="2690786549"/>
              </p:ext>
            </p:extLst>
          </p:nvPr>
        </p:nvGraphicFramePr>
        <p:xfrm>
          <a:off x="6096000" y="3429000"/>
          <a:ext cx="6002216" cy="3253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ítulo 1">
            <a:extLst>
              <a:ext uri="{FF2B5EF4-FFF2-40B4-BE49-F238E27FC236}">
                <a16:creationId xmlns:a16="http://schemas.microsoft.com/office/drawing/2014/main" id="{CE33E909-C8AF-3048-A733-4D4B9C8788BD}"/>
              </a:ext>
            </a:extLst>
          </p:cNvPr>
          <p:cNvSpPr>
            <a:spLocks noGrp="1"/>
          </p:cNvSpPr>
          <p:nvPr>
            <p:ph type="title"/>
          </p:nvPr>
        </p:nvSpPr>
        <p:spPr>
          <a:xfrm>
            <a:off x="581192" y="702156"/>
            <a:ext cx="11029616" cy="1013800"/>
          </a:xfrm>
        </p:spPr>
        <p:txBody>
          <a:bodyPr/>
          <a:lstStyle/>
          <a:p>
            <a:r>
              <a:rPr lang="es-MX" dirty="0">
                <a:solidFill>
                  <a:schemeClr val="bg1"/>
                </a:solidFill>
              </a:rPr>
              <a:t>contexto</a:t>
            </a:r>
          </a:p>
        </p:txBody>
      </p:sp>
    </p:spTree>
    <p:extLst>
      <p:ext uri="{BB962C8B-B14F-4D97-AF65-F5344CB8AC3E}">
        <p14:creationId xmlns:p14="http://schemas.microsoft.com/office/powerpoint/2010/main" val="4053593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423BDC-5600-584C-A401-AAA6701D6588}"/>
              </a:ext>
            </a:extLst>
          </p:cNvPr>
          <p:cNvSpPr>
            <a:spLocks noGrp="1"/>
          </p:cNvSpPr>
          <p:nvPr>
            <p:ph type="title"/>
          </p:nvPr>
        </p:nvSpPr>
        <p:spPr/>
        <p:txBody>
          <a:bodyPr/>
          <a:lstStyle/>
          <a:p>
            <a:r>
              <a:rPr lang="es-MX" dirty="0"/>
              <a:t>Integridad de los datos</a:t>
            </a:r>
          </a:p>
        </p:txBody>
      </p:sp>
      <p:sp>
        <p:nvSpPr>
          <p:cNvPr id="3" name="Marcador de contenido 2">
            <a:extLst>
              <a:ext uri="{FF2B5EF4-FFF2-40B4-BE49-F238E27FC236}">
                <a16:creationId xmlns:a16="http://schemas.microsoft.com/office/drawing/2014/main" id="{5B236777-5BC0-6349-A1C2-78221D8F9F36}"/>
              </a:ext>
            </a:extLst>
          </p:cNvPr>
          <p:cNvSpPr>
            <a:spLocks noGrp="1"/>
          </p:cNvSpPr>
          <p:nvPr>
            <p:ph idx="1"/>
          </p:nvPr>
        </p:nvSpPr>
        <p:spPr>
          <a:xfrm>
            <a:off x="581192" y="1908046"/>
            <a:ext cx="6281873" cy="3041908"/>
          </a:xfrm>
        </p:spPr>
        <p:txBody>
          <a:bodyPr>
            <a:normAutofit/>
          </a:bodyPr>
          <a:lstStyle/>
          <a:p>
            <a:pPr marL="0" indent="0">
              <a:buNone/>
            </a:pPr>
            <a:r>
              <a:rPr lang="es-MX" sz="1900" dirty="0">
                <a:solidFill>
                  <a:schemeClr val="bg2">
                    <a:lumMod val="25000"/>
                  </a:schemeClr>
                </a:solidFill>
              </a:rPr>
              <a:t>Algoritmos Hash</a:t>
            </a:r>
          </a:p>
          <a:p>
            <a:pPr marL="0" indent="0">
              <a:buNone/>
            </a:pPr>
            <a:r>
              <a:rPr lang="es-MX" sz="1900" dirty="0">
                <a:solidFill>
                  <a:schemeClr val="bg2">
                    <a:lumMod val="25000"/>
                  </a:schemeClr>
                </a:solidFill>
              </a:rPr>
              <a:t>Es un algoritmo matemático que permite calcular un</a:t>
            </a:r>
            <a:br>
              <a:rPr lang="es-MX" sz="1900" dirty="0">
                <a:solidFill>
                  <a:schemeClr val="bg2">
                    <a:lumMod val="25000"/>
                  </a:schemeClr>
                </a:solidFill>
              </a:rPr>
            </a:br>
            <a:r>
              <a:rPr lang="es-MX" sz="1900" dirty="0">
                <a:solidFill>
                  <a:schemeClr val="bg2">
                    <a:lumMod val="25000"/>
                  </a:schemeClr>
                </a:solidFill>
              </a:rPr>
              <a:t>valor resumen de los datos a ser firmados digitalmente.</a:t>
            </a:r>
            <a:br>
              <a:rPr lang="es-MX" sz="1900" dirty="0">
                <a:solidFill>
                  <a:schemeClr val="bg2">
                    <a:lumMod val="25000"/>
                  </a:schemeClr>
                </a:solidFill>
              </a:rPr>
            </a:br>
            <a:r>
              <a:rPr lang="es-MX" sz="1900" dirty="0">
                <a:solidFill>
                  <a:schemeClr val="bg2">
                    <a:lumMod val="25000"/>
                  </a:schemeClr>
                </a:solidFill>
              </a:rPr>
              <a:t>El resultado es un valor que identifica inequívocamente</a:t>
            </a:r>
            <a:br>
              <a:rPr lang="es-MX" sz="1900" dirty="0">
                <a:solidFill>
                  <a:schemeClr val="bg2">
                    <a:lumMod val="25000"/>
                  </a:schemeClr>
                </a:solidFill>
              </a:rPr>
            </a:br>
            <a:r>
              <a:rPr lang="es-MX" sz="1900" dirty="0">
                <a:solidFill>
                  <a:schemeClr val="bg2">
                    <a:lumMod val="25000"/>
                  </a:schemeClr>
                </a:solidFill>
              </a:rPr>
              <a:t>al documento.</a:t>
            </a:r>
          </a:p>
          <a:p>
            <a:r>
              <a:rPr lang="es-MX" sz="1900" dirty="0">
                <a:solidFill>
                  <a:schemeClr val="bg2">
                    <a:lumMod val="25000"/>
                  </a:schemeClr>
                </a:solidFill>
              </a:rPr>
              <a:t>MD2 , MD5 , RIPEMD-160 , SHA1 (default) , SHA-256 , SHA-384 , SHA-512</a:t>
            </a:r>
          </a:p>
          <a:p>
            <a:pPr marL="0" indent="0">
              <a:buNone/>
            </a:pPr>
            <a:endParaRPr lang="es-MX" dirty="0"/>
          </a:p>
        </p:txBody>
      </p:sp>
      <p:pic>
        <p:nvPicPr>
          <p:cNvPr id="7" name="Imagen 6">
            <a:extLst>
              <a:ext uri="{FF2B5EF4-FFF2-40B4-BE49-F238E27FC236}">
                <a16:creationId xmlns:a16="http://schemas.microsoft.com/office/drawing/2014/main" id="{B55FCFCD-3956-A24D-958B-3E6A560A795B}"/>
              </a:ext>
            </a:extLst>
          </p:cNvPr>
          <p:cNvPicPr>
            <a:picLocks noChangeAspect="1"/>
          </p:cNvPicPr>
          <p:nvPr/>
        </p:nvPicPr>
        <p:blipFill>
          <a:blip r:embed="rId2"/>
          <a:stretch>
            <a:fillRect/>
          </a:stretch>
        </p:blipFill>
        <p:spPr>
          <a:xfrm>
            <a:off x="6511635" y="4238161"/>
            <a:ext cx="5546229" cy="2237566"/>
          </a:xfrm>
          <a:prstGeom prst="rect">
            <a:avLst/>
          </a:prstGeom>
        </p:spPr>
      </p:pic>
    </p:spTree>
    <p:extLst>
      <p:ext uri="{BB962C8B-B14F-4D97-AF65-F5344CB8AC3E}">
        <p14:creationId xmlns:p14="http://schemas.microsoft.com/office/powerpoint/2010/main" val="646461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FEC77-B139-7A47-B70F-8A3EE4034B06}"/>
              </a:ext>
            </a:extLst>
          </p:cNvPr>
          <p:cNvSpPr>
            <a:spLocks noGrp="1"/>
          </p:cNvSpPr>
          <p:nvPr>
            <p:ph type="title"/>
          </p:nvPr>
        </p:nvSpPr>
        <p:spPr/>
        <p:txBody>
          <a:bodyPr/>
          <a:lstStyle/>
          <a:p>
            <a:endParaRPr lang="es-MX"/>
          </a:p>
        </p:txBody>
      </p:sp>
      <p:pic>
        <p:nvPicPr>
          <p:cNvPr id="7" name="Imagen 6">
            <a:extLst>
              <a:ext uri="{FF2B5EF4-FFF2-40B4-BE49-F238E27FC236}">
                <a16:creationId xmlns:a16="http://schemas.microsoft.com/office/drawing/2014/main" id="{38B386A3-FA83-A546-8D7F-67C08914EE72}"/>
              </a:ext>
            </a:extLst>
          </p:cNvPr>
          <p:cNvPicPr>
            <a:picLocks noChangeAspect="1"/>
          </p:cNvPicPr>
          <p:nvPr/>
        </p:nvPicPr>
        <p:blipFill rotWithShape="1">
          <a:blip r:embed="rId2"/>
          <a:srcRect r="45998"/>
          <a:stretch/>
        </p:blipFill>
        <p:spPr>
          <a:xfrm>
            <a:off x="888631" y="0"/>
            <a:ext cx="3661491" cy="6858000"/>
          </a:xfrm>
          <a:prstGeom prst="rect">
            <a:avLst/>
          </a:prstGeom>
        </p:spPr>
      </p:pic>
      <p:pic>
        <p:nvPicPr>
          <p:cNvPr id="8" name="Imagen 7">
            <a:extLst>
              <a:ext uri="{FF2B5EF4-FFF2-40B4-BE49-F238E27FC236}">
                <a16:creationId xmlns:a16="http://schemas.microsoft.com/office/drawing/2014/main" id="{D01A08E7-E442-514D-9C1B-D1BEC9A92F63}"/>
              </a:ext>
            </a:extLst>
          </p:cNvPr>
          <p:cNvPicPr>
            <a:picLocks noChangeAspect="1"/>
          </p:cNvPicPr>
          <p:nvPr/>
        </p:nvPicPr>
        <p:blipFill rotWithShape="1">
          <a:blip r:embed="rId2"/>
          <a:srcRect l="52992"/>
          <a:stretch/>
        </p:blipFill>
        <p:spPr>
          <a:xfrm>
            <a:off x="7382435" y="0"/>
            <a:ext cx="3187236" cy="6858000"/>
          </a:xfrm>
          <a:prstGeom prst="rect">
            <a:avLst/>
          </a:prstGeom>
        </p:spPr>
      </p:pic>
    </p:spTree>
    <p:extLst>
      <p:ext uri="{BB962C8B-B14F-4D97-AF65-F5344CB8AC3E}">
        <p14:creationId xmlns:p14="http://schemas.microsoft.com/office/powerpoint/2010/main" val="3256177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D6A925-5FF0-E04B-B5F8-2CDCF9095FC8}"/>
              </a:ext>
            </a:extLst>
          </p:cNvPr>
          <p:cNvSpPr>
            <a:spLocks noGrp="1"/>
          </p:cNvSpPr>
          <p:nvPr>
            <p:ph type="title"/>
          </p:nvPr>
        </p:nvSpPr>
        <p:spPr/>
        <p:txBody>
          <a:bodyPr/>
          <a:lstStyle/>
          <a:p>
            <a:r>
              <a:rPr lang="es-MX" dirty="0"/>
              <a:t>CONCLUSIONES</a:t>
            </a:r>
          </a:p>
        </p:txBody>
      </p:sp>
      <p:sp>
        <p:nvSpPr>
          <p:cNvPr id="3" name="Marcador de contenido 2">
            <a:extLst>
              <a:ext uri="{FF2B5EF4-FFF2-40B4-BE49-F238E27FC236}">
                <a16:creationId xmlns:a16="http://schemas.microsoft.com/office/drawing/2014/main" id="{49D62013-730D-8040-BC12-504250FDF9F7}"/>
              </a:ext>
            </a:extLst>
          </p:cNvPr>
          <p:cNvSpPr>
            <a:spLocks noGrp="1"/>
          </p:cNvSpPr>
          <p:nvPr>
            <p:ph idx="1"/>
          </p:nvPr>
        </p:nvSpPr>
        <p:spPr>
          <a:xfrm>
            <a:off x="692728" y="2279200"/>
            <a:ext cx="6889588" cy="3876644"/>
          </a:xfrm>
        </p:spPr>
        <p:txBody>
          <a:bodyPr/>
          <a:lstStyle/>
          <a:p>
            <a:r>
              <a:rPr lang="es-MX" sz="2200" dirty="0"/>
              <a:t>A día de hoy, los sistemas que más se utilizan son el RSA, basado en el problema de la factorización en primos de números enteros muy grandes.</a:t>
            </a:r>
          </a:p>
          <a:p>
            <a:r>
              <a:rPr lang="es-MX" sz="2200" dirty="0"/>
              <a:t>Las matemáticas nos dan la garantía de que el proceso es correcto.</a:t>
            </a:r>
          </a:p>
          <a:p>
            <a:r>
              <a:rPr lang="es-MX" sz="2200" dirty="0"/>
              <a:t>Una firma digital basada en infraestructura de clave pública es una tecnología que garantiza a través</a:t>
            </a:r>
            <a:br>
              <a:rPr lang="es-MX" sz="2200" dirty="0"/>
            </a:br>
            <a:r>
              <a:rPr lang="es-MX" sz="2200" dirty="0"/>
              <a:t>de algoritmos asimétricos, función hash y certificados digitales la autenticación, integridad y no repudio de un mensaje</a:t>
            </a:r>
          </a:p>
          <a:p>
            <a:endParaRPr lang="es-MX" dirty="0"/>
          </a:p>
          <a:p>
            <a:endParaRPr lang="es-MX" dirty="0"/>
          </a:p>
        </p:txBody>
      </p:sp>
    </p:spTree>
    <p:extLst>
      <p:ext uri="{BB962C8B-B14F-4D97-AF65-F5344CB8AC3E}">
        <p14:creationId xmlns:p14="http://schemas.microsoft.com/office/powerpoint/2010/main" val="2326426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3A7901-CCF1-F141-936C-E75604F458F4}"/>
              </a:ext>
            </a:extLst>
          </p:cNvPr>
          <p:cNvSpPr>
            <a:spLocks noGrp="1"/>
          </p:cNvSpPr>
          <p:nvPr>
            <p:ph type="title"/>
          </p:nvPr>
        </p:nvSpPr>
        <p:spPr/>
        <p:txBody>
          <a:bodyPr/>
          <a:lstStyle/>
          <a:p>
            <a:r>
              <a:rPr lang="es-MX" dirty="0"/>
              <a:t>CONCLUSIONES</a:t>
            </a:r>
          </a:p>
        </p:txBody>
      </p:sp>
      <p:sp>
        <p:nvSpPr>
          <p:cNvPr id="3" name="Marcador de contenido 2">
            <a:extLst>
              <a:ext uri="{FF2B5EF4-FFF2-40B4-BE49-F238E27FC236}">
                <a16:creationId xmlns:a16="http://schemas.microsoft.com/office/drawing/2014/main" id="{DC4717C7-E419-F649-8BE1-DE06778A0AAF}"/>
              </a:ext>
            </a:extLst>
          </p:cNvPr>
          <p:cNvSpPr>
            <a:spLocks noGrp="1"/>
          </p:cNvSpPr>
          <p:nvPr>
            <p:ph idx="1"/>
          </p:nvPr>
        </p:nvSpPr>
        <p:spPr>
          <a:xfrm>
            <a:off x="5021496" y="1358900"/>
            <a:ext cx="6883992" cy="3194308"/>
          </a:xfrm>
        </p:spPr>
        <p:txBody>
          <a:bodyPr>
            <a:normAutofit/>
          </a:bodyPr>
          <a:lstStyle/>
          <a:p>
            <a:pPr marL="0" indent="0">
              <a:buNone/>
            </a:pPr>
            <a:endParaRPr lang="es-MX" dirty="0"/>
          </a:p>
          <a:p>
            <a:r>
              <a:rPr lang="es-MX" sz="2600" dirty="0"/>
              <a:t>Es importante evidenciar que la validez de una firma digital no es imperecedera, deben cumplirse distintos requisitos (surgen conforme a la evolución tecnológica) que garanticen su vigencia tanto a largo como a corto plazo.</a:t>
            </a:r>
          </a:p>
        </p:txBody>
      </p:sp>
    </p:spTree>
    <p:extLst>
      <p:ext uri="{BB962C8B-B14F-4D97-AF65-F5344CB8AC3E}">
        <p14:creationId xmlns:p14="http://schemas.microsoft.com/office/powerpoint/2010/main" val="3177531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6" name="Tabla 6">
            <a:extLst>
              <a:ext uri="{FF2B5EF4-FFF2-40B4-BE49-F238E27FC236}">
                <a16:creationId xmlns:a16="http://schemas.microsoft.com/office/drawing/2014/main" id="{F7D286A1-5DD9-774F-B0A3-B9113FC60985}"/>
              </a:ext>
            </a:extLst>
          </p:cNvPr>
          <p:cNvGraphicFramePr>
            <a:graphicFrameLocks noGrp="1"/>
          </p:cNvGraphicFramePr>
          <p:nvPr>
            <p:ph idx="1"/>
            <p:extLst>
              <p:ext uri="{D42A27DB-BD31-4B8C-83A1-F6EECF244321}">
                <p14:modId xmlns:p14="http://schemas.microsoft.com/office/powerpoint/2010/main" val="65316708"/>
              </p:ext>
            </p:extLst>
          </p:nvPr>
        </p:nvGraphicFramePr>
        <p:xfrm>
          <a:off x="558798" y="283409"/>
          <a:ext cx="7652514" cy="2908223"/>
        </p:xfrm>
        <a:graphic>
          <a:graphicData uri="http://schemas.openxmlformats.org/drawingml/2006/table">
            <a:tbl>
              <a:tblPr firstRow="1" bandRow="1">
                <a:tableStyleId>{5C22544A-7EE6-4342-B048-85BDC9FD1C3A}</a:tableStyleId>
              </a:tblPr>
              <a:tblGrid>
                <a:gridCol w="2550838">
                  <a:extLst>
                    <a:ext uri="{9D8B030D-6E8A-4147-A177-3AD203B41FA5}">
                      <a16:colId xmlns:a16="http://schemas.microsoft.com/office/drawing/2014/main" val="464586324"/>
                    </a:ext>
                  </a:extLst>
                </a:gridCol>
                <a:gridCol w="2550838">
                  <a:extLst>
                    <a:ext uri="{9D8B030D-6E8A-4147-A177-3AD203B41FA5}">
                      <a16:colId xmlns:a16="http://schemas.microsoft.com/office/drawing/2014/main" val="2911278300"/>
                    </a:ext>
                  </a:extLst>
                </a:gridCol>
                <a:gridCol w="2550838">
                  <a:extLst>
                    <a:ext uri="{9D8B030D-6E8A-4147-A177-3AD203B41FA5}">
                      <a16:colId xmlns:a16="http://schemas.microsoft.com/office/drawing/2014/main" val="99133100"/>
                    </a:ext>
                  </a:extLst>
                </a:gridCol>
              </a:tblGrid>
              <a:tr h="360494">
                <a:tc>
                  <a:txBody>
                    <a:bodyPr/>
                    <a:lstStyle/>
                    <a:p>
                      <a:endParaRPr lang="es-MX" dirty="0"/>
                    </a:p>
                  </a:txBody>
                  <a:tcPr/>
                </a:tc>
                <a:tc>
                  <a:txBody>
                    <a:bodyPr/>
                    <a:lstStyle/>
                    <a:p>
                      <a:r>
                        <a:rPr lang="es-MX" dirty="0"/>
                        <a:t>CINCEL</a:t>
                      </a:r>
                    </a:p>
                  </a:txBody>
                  <a:tcPr/>
                </a:tc>
                <a:tc>
                  <a:txBody>
                    <a:bodyPr/>
                    <a:lstStyle/>
                    <a:p>
                      <a:r>
                        <a:rPr lang="es-MX" dirty="0"/>
                        <a:t>PROPIO</a:t>
                      </a:r>
                    </a:p>
                  </a:txBody>
                  <a:tcPr/>
                </a:tc>
                <a:extLst>
                  <a:ext uri="{0D108BD9-81ED-4DB2-BD59-A6C34878D82A}">
                    <a16:rowId xmlns:a16="http://schemas.microsoft.com/office/drawing/2014/main" val="2927512863"/>
                  </a:ext>
                </a:extLst>
              </a:tr>
              <a:tr h="622223">
                <a:tc>
                  <a:txBody>
                    <a:bodyPr/>
                    <a:lstStyle/>
                    <a:p>
                      <a:r>
                        <a:rPr lang="es-MX" dirty="0"/>
                        <a:t>NUMERO DE USUARIOS</a:t>
                      </a:r>
                    </a:p>
                  </a:txBody>
                  <a:tcPr/>
                </a:tc>
                <a:tc>
                  <a:txBody>
                    <a:bodyPr/>
                    <a:lstStyle/>
                    <a:p>
                      <a:r>
                        <a:rPr lang="es-MX" dirty="0"/>
                        <a:t>1</a:t>
                      </a:r>
                    </a:p>
                  </a:txBody>
                  <a:tcPr/>
                </a:tc>
                <a:tc>
                  <a:txBody>
                    <a:bodyPr/>
                    <a:lstStyle/>
                    <a:p>
                      <a:r>
                        <a:rPr lang="es-MX" dirty="0"/>
                        <a:t>ILIMITADO</a:t>
                      </a:r>
                    </a:p>
                  </a:txBody>
                  <a:tcPr/>
                </a:tc>
                <a:extLst>
                  <a:ext uri="{0D108BD9-81ED-4DB2-BD59-A6C34878D82A}">
                    <a16:rowId xmlns:a16="http://schemas.microsoft.com/office/drawing/2014/main" val="1897287668"/>
                  </a:ext>
                </a:extLst>
              </a:tr>
              <a:tr h="888890">
                <a:tc>
                  <a:txBody>
                    <a:bodyPr/>
                    <a:lstStyle/>
                    <a:p>
                      <a:r>
                        <a:rPr lang="es-MX" dirty="0"/>
                        <a:t>NUMERO DE DOCUMENTOS CERTIFICADO</a:t>
                      </a:r>
                    </a:p>
                  </a:txBody>
                  <a:tcPr/>
                </a:tc>
                <a:tc>
                  <a:txBody>
                    <a:bodyPr/>
                    <a:lstStyle/>
                    <a:p>
                      <a:r>
                        <a:rPr lang="es-MX" dirty="0"/>
                        <a:t>1</a:t>
                      </a:r>
                    </a:p>
                  </a:txBody>
                  <a:tcPr/>
                </a:tc>
                <a:tc>
                  <a:txBody>
                    <a:bodyPr/>
                    <a:lstStyle/>
                    <a:p>
                      <a:r>
                        <a:rPr lang="es-MX" dirty="0"/>
                        <a:t>ILIMITADO</a:t>
                      </a:r>
                    </a:p>
                  </a:txBody>
                  <a:tcPr/>
                </a:tc>
                <a:extLst>
                  <a:ext uri="{0D108BD9-81ED-4DB2-BD59-A6C34878D82A}">
                    <a16:rowId xmlns:a16="http://schemas.microsoft.com/office/drawing/2014/main" val="1218149952"/>
                  </a:ext>
                </a:extLst>
              </a:tr>
              <a:tr h="622223">
                <a:tc>
                  <a:txBody>
                    <a:bodyPr/>
                    <a:lstStyle/>
                    <a:p>
                      <a:r>
                        <a:rPr lang="es-MX" dirty="0"/>
                        <a:t>FIRMA DIGITAL  </a:t>
                      </a:r>
                    </a:p>
                  </a:txBody>
                  <a:tcPr/>
                </a:tc>
                <a:tc>
                  <a:txBody>
                    <a:bodyPr/>
                    <a:lstStyle/>
                    <a:p>
                      <a:r>
                        <a:rPr lang="es-MX" dirty="0"/>
                        <a:t>SIN CERTIFICAR</a:t>
                      </a:r>
                    </a:p>
                  </a:txBody>
                  <a:tcPr/>
                </a:tc>
                <a:tc>
                  <a:txBody>
                    <a:bodyPr/>
                    <a:lstStyle/>
                    <a:p>
                      <a:r>
                        <a:rPr lang="es-MX" dirty="0"/>
                        <a:t>CON CERTIFICADO</a:t>
                      </a:r>
                    </a:p>
                  </a:txBody>
                  <a:tcPr/>
                </a:tc>
                <a:extLst>
                  <a:ext uri="{0D108BD9-81ED-4DB2-BD59-A6C34878D82A}">
                    <a16:rowId xmlns:a16="http://schemas.microsoft.com/office/drawing/2014/main" val="2769011978"/>
                  </a:ext>
                </a:extLst>
              </a:tr>
              <a:tr h="360494">
                <a:tc>
                  <a:txBody>
                    <a:bodyPr/>
                    <a:lstStyle/>
                    <a:p>
                      <a:r>
                        <a:rPr lang="es-MX" dirty="0"/>
                        <a:t>LICENCIA</a:t>
                      </a:r>
                    </a:p>
                  </a:txBody>
                  <a:tcPr/>
                </a:tc>
                <a:tc>
                  <a:txBody>
                    <a:bodyPr/>
                    <a:lstStyle/>
                    <a:p>
                      <a:r>
                        <a:rPr lang="es-MX" dirty="0"/>
                        <a:t>COMERCIAL</a:t>
                      </a:r>
                    </a:p>
                  </a:txBody>
                  <a:tcPr/>
                </a:tc>
                <a:tc>
                  <a:txBody>
                    <a:bodyPr/>
                    <a:lstStyle/>
                    <a:p>
                      <a:r>
                        <a:rPr lang="es-MX" dirty="0"/>
                        <a:t>LIBRE</a:t>
                      </a:r>
                    </a:p>
                  </a:txBody>
                  <a:tcPr/>
                </a:tc>
                <a:extLst>
                  <a:ext uri="{0D108BD9-81ED-4DB2-BD59-A6C34878D82A}">
                    <a16:rowId xmlns:a16="http://schemas.microsoft.com/office/drawing/2014/main" val="2696740225"/>
                  </a:ext>
                </a:extLst>
              </a:tr>
            </a:tbl>
          </a:graphicData>
        </a:graphic>
      </p:graphicFrame>
      <p:sp>
        <p:nvSpPr>
          <p:cNvPr id="5" name="CuadroTexto 4">
            <a:extLst>
              <a:ext uri="{FF2B5EF4-FFF2-40B4-BE49-F238E27FC236}">
                <a16:creationId xmlns:a16="http://schemas.microsoft.com/office/drawing/2014/main" id="{9EA1E20C-A945-4348-A7A8-372504A505B5}"/>
              </a:ext>
            </a:extLst>
          </p:cNvPr>
          <p:cNvSpPr txBox="1"/>
          <p:nvPr/>
        </p:nvSpPr>
        <p:spPr>
          <a:xfrm>
            <a:off x="4483100" y="927100"/>
            <a:ext cx="184731" cy="369332"/>
          </a:xfrm>
          <a:prstGeom prst="rect">
            <a:avLst/>
          </a:prstGeom>
          <a:noFill/>
        </p:spPr>
        <p:txBody>
          <a:bodyPr wrap="none" rtlCol="0">
            <a:spAutoFit/>
          </a:bodyPr>
          <a:lstStyle/>
          <a:p>
            <a:endParaRPr lang="es-MX" dirty="0"/>
          </a:p>
        </p:txBody>
      </p:sp>
      <p:graphicFrame>
        <p:nvGraphicFramePr>
          <p:cNvPr id="7" name="Tabla 6">
            <a:extLst>
              <a:ext uri="{FF2B5EF4-FFF2-40B4-BE49-F238E27FC236}">
                <a16:creationId xmlns:a16="http://schemas.microsoft.com/office/drawing/2014/main" id="{D51C4352-8EAB-544C-B888-EE40E7197F17}"/>
              </a:ext>
            </a:extLst>
          </p:cNvPr>
          <p:cNvGraphicFramePr>
            <a:graphicFrameLocks/>
          </p:cNvGraphicFramePr>
          <p:nvPr>
            <p:extLst>
              <p:ext uri="{D42A27DB-BD31-4B8C-83A1-F6EECF244321}">
                <p14:modId xmlns:p14="http://schemas.microsoft.com/office/powerpoint/2010/main" val="2651213519"/>
              </p:ext>
            </p:extLst>
          </p:nvPr>
        </p:nvGraphicFramePr>
        <p:xfrm>
          <a:off x="413330" y="3521512"/>
          <a:ext cx="10431456" cy="2882713"/>
        </p:xfrm>
        <a:graphic>
          <a:graphicData uri="http://schemas.openxmlformats.org/drawingml/2006/table">
            <a:tbl>
              <a:tblPr firstRow="1" bandRow="1">
                <a:tableStyleId>{5C22544A-7EE6-4342-B048-85BDC9FD1C3A}</a:tableStyleId>
              </a:tblPr>
              <a:tblGrid>
                <a:gridCol w="2607864">
                  <a:extLst>
                    <a:ext uri="{9D8B030D-6E8A-4147-A177-3AD203B41FA5}">
                      <a16:colId xmlns:a16="http://schemas.microsoft.com/office/drawing/2014/main" val="464586324"/>
                    </a:ext>
                  </a:extLst>
                </a:gridCol>
                <a:gridCol w="2154310">
                  <a:extLst>
                    <a:ext uri="{9D8B030D-6E8A-4147-A177-3AD203B41FA5}">
                      <a16:colId xmlns:a16="http://schemas.microsoft.com/office/drawing/2014/main" val="2911278300"/>
                    </a:ext>
                  </a:extLst>
                </a:gridCol>
                <a:gridCol w="3061418">
                  <a:extLst>
                    <a:ext uri="{9D8B030D-6E8A-4147-A177-3AD203B41FA5}">
                      <a16:colId xmlns:a16="http://schemas.microsoft.com/office/drawing/2014/main" val="3158000"/>
                    </a:ext>
                  </a:extLst>
                </a:gridCol>
                <a:gridCol w="2607864">
                  <a:extLst>
                    <a:ext uri="{9D8B030D-6E8A-4147-A177-3AD203B41FA5}">
                      <a16:colId xmlns:a16="http://schemas.microsoft.com/office/drawing/2014/main" val="99133100"/>
                    </a:ext>
                  </a:extLst>
                </a:gridCol>
              </a:tblGrid>
              <a:tr h="360494">
                <a:tc>
                  <a:txBody>
                    <a:bodyPr/>
                    <a:lstStyle/>
                    <a:p>
                      <a:endParaRPr lang="es-MX" dirty="0"/>
                    </a:p>
                  </a:txBody>
                  <a:tcPr/>
                </a:tc>
                <a:tc>
                  <a:txBody>
                    <a:bodyPr/>
                    <a:lstStyle/>
                    <a:p>
                      <a:r>
                        <a:rPr lang="es-MX" dirty="0"/>
                        <a:t>Gpg4win</a:t>
                      </a:r>
                    </a:p>
                  </a:txBody>
                  <a:tcPr/>
                </a:tc>
                <a:tc>
                  <a:txBody>
                    <a:bodyPr/>
                    <a:lstStyle/>
                    <a:p>
                      <a:r>
                        <a:rPr lang="es-MX" dirty="0"/>
                        <a:t>Enigmail</a:t>
                      </a:r>
                    </a:p>
                  </a:txBody>
                  <a:tcPr/>
                </a:tc>
                <a:tc>
                  <a:txBody>
                    <a:bodyPr/>
                    <a:lstStyle/>
                    <a:p>
                      <a:r>
                        <a:rPr lang="es-MX" dirty="0"/>
                        <a:t>PROPIO</a:t>
                      </a:r>
                    </a:p>
                  </a:txBody>
                  <a:tcPr/>
                </a:tc>
                <a:extLst>
                  <a:ext uri="{0D108BD9-81ED-4DB2-BD59-A6C34878D82A}">
                    <a16:rowId xmlns:a16="http://schemas.microsoft.com/office/drawing/2014/main" val="2927512863"/>
                  </a:ext>
                </a:extLst>
              </a:tr>
              <a:tr h="622223">
                <a:tc>
                  <a:txBody>
                    <a:bodyPr/>
                    <a:lstStyle/>
                    <a:p>
                      <a:r>
                        <a:rPr lang="es-MX" dirty="0"/>
                        <a:t>SOFTWARE</a:t>
                      </a:r>
                    </a:p>
                  </a:txBody>
                  <a:tcPr/>
                </a:tc>
                <a:tc>
                  <a:txBody>
                    <a:bodyPr/>
                    <a:lstStyle/>
                    <a:p>
                      <a:r>
                        <a:rPr lang="es-MX" dirty="0"/>
                        <a:t>WINDOWS</a:t>
                      </a:r>
                    </a:p>
                  </a:txBody>
                  <a:tcPr/>
                </a:tc>
                <a:tc>
                  <a:txBody>
                    <a:bodyPr/>
                    <a:lstStyle/>
                    <a:p>
                      <a:r>
                        <a:rPr lang="es-MX" dirty="0"/>
                        <a:t>MOZILLA FIREFOX Y THUNDERBIRD</a:t>
                      </a:r>
                    </a:p>
                  </a:txBody>
                  <a:tcPr/>
                </a:tc>
                <a:tc>
                  <a:txBody>
                    <a:bodyPr/>
                    <a:lstStyle/>
                    <a:p>
                      <a:r>
                        <a:rPr lang="es-MX" dirty="0"/>
                        <a:t>INTERFAZ WEB</a:t>
                      </a:r>
                    </a:p>
                  </a:txBody>
                  <a:tcPr/>
                </a:tc>
                <a:extLst>
                  <a:ext uri="{0D108BD9-81ED-4DB2-BD59-A6C34878D82A}">
                    <a16:rowId xmlns:a16="http://schemas.microsoft.com/office/drawing/2014/main" val="1897287668"/>
                  </a:ext>
                </a:extLst>
              </a:tr>
              <a:tr h="888890">
                <a:tc>
                  <a:txBody>
                    <a:bodyPr/>
                    <a:lstStyle/>
                    <a:p>
                      <a:r>
                        <a:rPr lang="es-MX" dirty="0"/>
                        <a:t>HERRAMIENTA</a:t>
                      </a:r>
                    </a:p>
                  </a:txBody>
                  <a:tcPr/>
                </a:tc>
                <a:tc>
                  <a:txBody>
                    <a:bodyPr/>
                    <a:lstStyle/>
                    <a:p>
                      <a:r>
                        <a:rPr lang="es-MX" dirty="0"/>
                        <a:t>GnuPG</a:t>
                      </a:r>
                    </a:p>
                  </a:txBody>
                  <a:tcPr/>
                </a:tc>
                <a:tc>
                  <a:txBody>
                    <a:bodyPr/>
                    <a:lstStyle/>
                    <a:p>
                      <a:r>
                        <a:rPr lang="es-MX" dirty="0"/>
                        <a:t>PGP</a:t>
                      </a:r>
                    </a:p>
                  </a:txBody>
                  <a:tcPr/>
                </a:tc>
                <a:tc>
                  <a:txBody>
                    <a:bodyPr/>
                    <a:lstStyle/>
                    <a:p>
                      <a:r>
                        <a:rPr lang="es-MX" dirty="0"/>
                        <a:t>GnuPG</a:t>
                      </a:r>
                    </a:p>
                  </a:txBody>
                  <a:tcPr/>
                </a:tc>
                <a:extLst>
                  <a:ext uri="{0D108BD9-81ED-4DB2-BD59-A6C34878D82A}">
                    <a16:rowId xmlns:a16="http://schemas.microsoft.com/office/drawing/2014/main" val="1218149952"/>
                  </a:ext>
                </a:extLst>
              </a:tr>
              <a:tr h="622223">
                <a:tc>
                  <a:txBody>
                    <a:bodyPr/>
                    <a:lstStyle/>
                    <a:p>
                      <a:r>
                        <a:rPr lang="es-MX" dirty="0"/>
                        <a:t>FIRMA DIGITAL  </a:t>
                      </a:r>
                    </a:p>
                  </a:txBody>
                  <a:tcPr/>
                </a:tc>
                <a:tc>
                  <a:txBody>
                    <a:bodyPr/>
                    <a:lstStyle/>
                    <a:p>
                      <a:r>
                        <a:rPr lang="es-MX" dirty="0"/>
                        <a:t>SIN CERTIFICAR</a:t>
                      </a:r>
                    </a:p>
                  </a:txBody>
                  <a:tcPr/>
                </a:tc>
                <a:tc>
                  <a:txBody>
                    <a:bodyPr/>
                    <a:lstStyle/>
                    <a:p>
                      <a:r>
                        <a:rPr lang="es-MX" dirty="0"/>
                        <a:t>*</a:t>
                      </a:r>
                    </a:p>
                  </a:txBody>
                  <a:tcPr/>
                </a:tc>
                <a:tc>
                  <a:txBody>
                    <a:bodyPr/>
                    <a:lstStyle/>
                    <a:p>
                      <a:r>
                        <a:rPr lang="es-MX" dirty="0"/>
                        <a:t>CON CERTIFICADO</a:t>
                      </a:r>
                    </a:p>
                  </a:txBody>
                  <a:tcPr/>
                </a:tc>
                <a:extLst>
                  <a:ext uri="{0D108BD9-81ED-4DB2-BD59-A6C34878D82A}">
                    <a16:rowId xmlns:a16="http://schemas.microsoft.com/office/drawing/2014/main" val="2769011978"/>
                  </a:ext>
                </a:extLst>
              </a:tr>
              <a:tr h="360494">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2696740225"/>
                  </a:ext>
                </a:extLst>
              </a:tr>
            </a:tbl>
          </a:graphicData>
        </a:graphic>
      </p:graphicFrame>
    </p:spTree>
    <p:extLst>
      <p:ext uri="{BB962C8B-B14F-4D97-AF65-F5344CB8AC3E}">
        <p14:creationId xmlns:p14="http://schemas.microsoft.com/office/powerpoint/2010/main" val="354594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40F4A-E6A1-A14F-ACBE-C8B8E0CEEA41}"/>
              </a:ext>
            </a:extLst>
          </p:cNvPr>
          <p:cNvSpPr>
            <a:spLocks noGrp="1"/>
          </p:cNvSpPr>
          <p:nvPr>
            <p:ph type="title"/>
          </p:nvPr>
        </p:nvSpPr>
        <p:spPr/>
        <p:txBody>
          <a:bodyPr/>
          <a:lstStyle/>
          <a:p>
            <a:r>
              <a:rPr lang="es-MX" dirty="0">
                <a:solidFill>
                  <a:schemeClr val="bg1"/>
                </a:solidFill>
              </a:rPr>
              <a:t>OBJETIVO</a:t>
            </a:r>
          </a:p>
        </p:txBody>
      </p:sp>
      <p:sp>
        <p:nvSpPr>
          <p:cNvPr id="3" name="Marcador de contenido 2">
            <a:extLst>
              <a:ext uri="{FF2B5EF4-FFF2-40B4-BE49-F238E27FC236}">
                <a16:creationId xmlns:a16="http://schemas.microsoft.com/office/drawing/2014/main" id="{EF2C184D-9210-D044-9287-FFFCAEDC135E}"/>
              </a:ext>
            </a:extLst>
          </p:cNvPr>
          <p:cNvSpPr>
            <a:spLocks noGrp="1"/>
          </p:cNvSpPr>
          <p:nvPr>
            <p:ph idx="1"/>
          </p:nvPr>
        </p:nvSpPr>
        <p:spPr>
          <a:xfrm>
            <a:off x="5679920" y="1701422"/>
            <a:ext cx="5726337" cy="5248622"/>
          </a:xfrm>
        </p:spPr>
        <p:txBody>
          <a:bodyPr>
            <a:normAutofit/>
          </a:bodyPr>
          <a:lstStyle/>
          <a:p>
            <a:pPr marL="0" indent="0" algn="just">
              <a:buNone/>
            </a:pPr>
            <a:r>
              <a:rPr lang="es-MX" sz="2000" b="1" dirty="0">
                <a:solidFill>
                  <a:schemeClr val="accent1">
                    <a:lumMod val="75000"/>
                  </a:schemeClr>
                </a:solidFill>
                <a:latin typeface="+mj-lt"/>
              </a:rPr>
              <a:t>Implementar una Infraestructura de Clave Pública (PKI) interno, como mecanismo de seguridad para la autenticación de documentos digitales firmados por el personal y las autoridades.</a:t>
            </a:r>
          </a:p>
        </p:txBody>
      </p:sp>
      <p:pic>
        <p:nvPicPr>
          <p:cNvPr id="3074" name="Picture 2" descr="Atos lanza una solución de encriptación de datos | Imagenacion">
            <a:extLst>
              <a:ext uri="{FF2B5EF4-FFF2-40B4-BE49-F238E27FC236}">
                <a16:creationId xmlns:a16="http://schemas.microsoft.com/office/drawing/2014/main" id="{8A628D12-C47B-D645-AAEE-132E7822E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934" y="2825168"/>
            <a:ext cx="4998192" cy="281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20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Rectángulo redondeado 42">
            <a:extLst>
              <a:ext uri="{FF2B5EF4-FFF2-40B4-BE49-F238E27FC236}">
                <a16:creationId xmlns:a16="http://schemas.microsoft.com/office/drawing/2014/main" id="{54C78155-78A2-0645-9700-79C9B52B0A77}"/>
              </a:ext>
            </a:extLst>
          </p:cNvPr>
          <p:cNvSpPr/>
          <p:nvPr/>
        </p:nvSpPr>
        <p:spPr>
          <a:xfrm>
            <a:off x="990423" y="207771"/>
            <a:ext cx="10882922" cy="46560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9" name="CuadroTexto 28">
            <a:extLst>
              <a:ext uri="{FF2B5EF4-FFF2-40B4-BE49-F238E27FC236}">
                <a16:creationId xmlns:a16="http://schemas.microsoft.com/office/drawing/2014/main" id="{919C0E00-7A70-734C-A2CE-C3B53B80A0E9}"/>
              </a:ext>
            </a:extLst>
          </p:cNvPr>
          <p:cNvSpPr txBox="1"/>
          <p:nvPr/>
        </p:nvSpPr>
        <p:spPr>
          <a:xfrm>
            <a:off x="7703477" y="4201734"/>
            <a:ext cx="530915" cy="369332"/>
          </a:xfrm>
          <a:prstGeom prst="rect">
            <a:avLst/>
          </a:prstGeom>
          <a:noFill/>
        </p:spPr>
        <p:txBody>
          <a:bodyPr wrap="none" rtlCol="0">
            <a:spAutoFit/>
          </a:bodyPr>
          <a:lstStyle/>
          <a:p>
            <a:r>
              <a:rPr lang="es-MX" b="1" dirty="0">
                <a:solidFill>
                  <a:schemeClr val="accent6">
                    <a:lumMod val="75000"/>
                  </a:schemeClr>
                </a:solidFill>
              </a:rPr>
              <a:t>BD</a:t>
            </a:r>
          </a:p>
        </p:txBody>
      </p:sp>
      <p:sp>
        <p:nvSpPr>
          <p:cNvPr id="41" name="Cilindro 40">
            <a:extLst>
              <a:ext uri="{FF2B5EF4-FFF2-40B4-BE49-F238E27FC236}">
                <a16:creationId xmlns:a16="http://schemas.microsoft.com/office/drawing/2014/main" id="{716DAD60-E8C8-374B-AE4E-4584A5E7C382}"/>
              </a:ext>
            </a:extLst>
          </p:cNvPr>
          <p:cNvSpPr/>
          <p:nvPr/>
        </p:nvSpPr>
        <p:spPr>
          <a:xfrm>
            <a:off x="7468330" y="2790062"/>
            <a:ext cx="820005" cy="1411672"/>
          </a:xfrm>
          <a:prstGeom prst="ca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MX"/>
          </a:p>
        </p:txBody>
      </p:sp>
      <p:cxnSp>
        <p:nvCxnSpPr>
          <p:cNvPr id="44" name="Conector recto de flecha 43">
            <a:extLst>
              <a:ext uri="{FF2B5EF4-FFF2-40B4-BE49-F238E27FC236}">
                <a16:creationId xmlns:a16="http://schemas.microsoft.com/office/drawing/2014/main" id="{BDE759EF-5F73-DF40-9F8B-F045515991B5}"/>
              </a:ext>
            </a:extLst>
          </p:cNvPr>
          <p:cNvCxnSpPr>
            <a:cxnSpLocks/>
            <a:stCxn id="58" idx="1"/>
            <a:endCxn id="84" idx="3"/>
          </p:cNvCxnSpPr>
          <p:nvPr/>
        </p:nvCxnSpPr>
        <p:spPr>
          <a:xfrm flipH="1">
            <a:off x="11048711" y="860153"/>
            <a:ext cx="38612" cy="48791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2711B5C7-EE3B-D844-A202-BEFF23AF7606}"/>
              </a:ext>
            </a:extLst>
          </p:cNvPr>
          <p:cNvCxnSpPr>
            <a:cxnSpLocks/>
            <a:stCxn id="84" idx="0"/>
            <a:endCxn id="58" idx="2"/>
          </p:cNvCxnSpPr>
          <p:nvPr/>
        </p:nvCxnSpPr>
        <p:spPr>
          <a:xfrm flipV="1">
            <a:off x="10420054" y="1152298"/>
            <a:ext cx="251650" cy="39583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EEA454BF-C7AC-BC4B-B280-7AC38A0AF212}"/>
              </a:ext>
            </a:extLst>
          </p:cNvPr>
          <p:cNvCxnSpPr>
            <a:cxnSpLocks/>
            <a:stCxn id="56" idx="0"/>
            <a:endCxn id="58" idx="4"/>
          </p:cNvCxnSpPr>
          <p:nvPr/>
        </p:nvCxnSpPr>
        <p:spPr>
          <a:xfrm flipV="1">
            <a:off x="1905263" y="860153"/>
            <a:ext cx="7684233" cy="249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93E8CA17-02F2-874A-BF74-E4F78B95D32E}"/>
              </a:ext>
            </a:extLst>
          </p:cNvPr>
          <p:cNvCxnSpPr>
            <a:cxnSpLocks/>
            <a:stCxn id="57" idx="6"/>
            <a:endCxn id="56" idx="2"/>
          </p:cNvCxnSpPr>
          <p:nvPr/>
        </p:nvCxnSpPr>
        <p:spPr>
          <a:xfrm flipH="1" flipV="1">
            <a:off x="1735892" y="1460644"/>
            <a:ext cx="1934560" cy="16439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C8FB11D5-B007-4045-ABD7-8C314E2B00C9}"/>
              </a:ext>
            </a:extLst>
          </p:cNvPr>
          <p:cNvCxnSpPr>
            <a:cxnSpLocks/>
            <a:stCxn id="80" idx="3"/>
            <a:endCxn id="57" idx="2"/>
          </p:cNvCxnSpPr>
          <p:nvPr/>
        </p:nvCxnSpPr>
        <p:spPr>
          <a:xfrm flipV="1">
            <a:off x="1899928" y="3822258"/>
            <a:ext cx="1981722" cy="17982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D9DFAEE8-61C3-8A4E-A675-2A5EF32A15C8}"/>
              </a:ext>
            </a:extLst>
          </p:cNvPr>
          <p:cNvCxnSpPr>
            <a:cxnSpLocks/>
            <a:endCxn id="57" idx="5"/>
          </p:cNvCxnSpPr>
          <p:nvPr/>
        </p:nvCxnSpPr>
        <p:spPr>
          <a:xfrm>
            <a:off x="1271271" y="1460640"/>
            <a:ext cx="2018611" cy="178612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53" name="Imagen 52" descr="Portafolios Digitales y Evaluación por competencias | TICenFID">
            <a:extLst>
              <a:ext uri="{FF2B5EF4-FFF2-40B4-BE49-F238E27FC236}">
                <a16:creationId xmlns:a16="http://schemas.microsoft.com/office/drawing/2014/main" id="{F56C088E-EBF5-F94A-BBE1-4C261422C4B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25433" y="688845"/>
            <a:ext cx="459252" cy="458301"/>
          </a:xfrm>
          <a:prstGeom prst="rect">
            <a:avLst/>
          </a:prstGeom>
        </p:spPr>
      </p:pic>
      <p:sp>
        <p:nvSpPr>
          <p:cNvPr id="55" name="Cuadro de texto 86">
            <a:extLst>
              <a:ext uri="{FF2B5EF4-FFF2-40B4-BE49-F238E27FC236}">
                <a16:creationId xmlns:a16="http://schemas.microsoft.com/office/drawing/2014/main" id="{55191152-1B6B-E943-9EB5-45D250C2CA54}"/>
              </a:ext>
            </a:extLst>
          </p:cNvPr>
          <p:cNvSpPr txBox="1"/>
          <p:nvPr/>
        </p:nvSpPr>
        <p:spPr>
          <a:xfrm>
            <a:off x="3195888" y="767755"/>
            <a:ext cx="418920" cy="259738"/>
          </a:xfrm>
          <a:prstGeom prst="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s-ES" sz="800" dirty="0">
                <a:effectLst/>
                <a:latin typeface="Times New Roman" panose="02020603050405020304" pitchFamily="18" charset="0"/>
                <a:ea typeface="Times New Roman" panose="02020603050405020304" pitchFamily="18" charset="0"/>
              </a:rPr>
              <a:t>OK</a:t>
            </a:r>
            <a:endParaRPr lang="es-MX" sz="800" dirty="0">
              <a:effectLst/>
              <a:latin typeface="Times New Roman" panose="02020603050405020304" pitchFamily="18" charset="0"/>
              <a:ea typeface="Times New Roman" panose="02020603050405020304" pitchFamily="18" charset="0"/>
            </a:endParaRPr>
          </a:p>
        </p:txBody>
      </p:sp>
      <p:sp>
        <p:nvSpPr>
          <p:cNvPr id="56" name="Heptágono 55">
            <a:extLst>
              <a:ext uri="{FF2B5EF4-FFF2-40B4-BE49-F238E27FC236}">
                <a16:creationId xmlns:a16="http://schemas.microsoft.com/office/drawing/2014/main" id="{EA2E8E9F-E5A2-B346-AD8E-BDEEB018DD3F}"/>
              </a:ext>
            </a:extLst>
          </p:cNvPr>
          <p:cNvSpPr/>
          <p:nvPr/>
        </p:nvSpPr>
        <p:spPr>
          <a:xfrm>
            <a:off x="1050132" y="743010"/>
            <a:ext cx="949123" cy="717630"/>
          </a:xfrm>
          <a:prstGeom prst="heptagon">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dirty="0"/>
              <a:t>CA</a:t>
            </a:r>
          </a:p>
        </p:txBody>
      </p:sp>
      <p:sp>
        <p:nvSpPr>
          <p:cNvPr id="57" name="Heptágono 56">
            <a:extLst>
              <a:ext uri="{FF2B5EF4-FFF2-40B4-BE49-F238E27FC236}">
                <a16:creationId xmlns:a16="http://schemas.microsoft.com/office/drawing/2014/main" id="{443927BE-5E71-5542-820C-5558AEC08E75}"/>
              </a:ext>
            </a:extLst>
          </p:cNvPr>
          <p:cNvSpPr/>
          <p:nvPr/>
        </p:nvSpPr>
        <p:spPr>
          <a:xfrm>
            <a:off x="3195890" y="3104624"/>
            <a:ext cx="949123" cy="717630"/>
          </a:xfrm>
          <a:prstGeom prst="heptagon">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MX" dirty="0"/>
              <a:t>RA</a:t>
            </a:r>
          </a:p>
        </p:txBody>
      </p:sp>
      <p:sp>
        <p:nvSpPr>
          <p:cNvPr id="58" name="Heptágono 57">
            <a:extLst>
              <a:ext uri="{FF2B5EF4-FFF2-40B4-BE49-F238E27FC236}">
                <a16:creationId xmlns:a16="http://schemas.microsoft.com/office/drawing/2014/main" id="{C3E2334C-43F9-CA45-83F8-46069B4C2EB2}"/>
              </a:ext>
            </a:extLst>
          </p:cNvPr>
          <p:cNvSpPr/>
          <p:nvPr/>
        </p:nvSpPr>
        <p:spPr>
          <a:xfrm>
            <a:off x="9589500" y="333726"/>
            <a:ext cx="1497819" cy="818568"/>
          </a:xfrm>
          <a:prstGeom prst="hep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dirty="0"/>
              <a:t>VA</a:t>
            </a:r>
          </a:p>
        </p:txBody>
      </p:sp>
      <p:pic>
        <p:nvPicPr>
          <p:cNvPr id="59" name="Imagen 58" descr="Certificado Digital archivos - Programando a medianoche">
            <a:extLst>
              <a:ext uri="{FF2B5EF4-FFF2-40B4-BE49-F238E27FC236}">
                <a16:creationId xmlns:a16="http://schemas.microsoft.com/office/drawing/2014/main" id="{DDE8D0E9-3979-DC40-9945-44DBF6888F7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64737" y="779347"/>
            <a:ext cx="502898" cy="665448"/>
          </a:xfrm>
          <a:prstGeom prst="rect">
            <a:avLst/>
          </a:prstGeom>
        </p:spPr>
      </p:pic>
      <p:pic>
        <p:nvPicPr>
          <p:cNvPr id="60" name="Imagen 59" descr="Certificado Digital archivos - Programando a medianoche">
            <a:extLst>
              <a:ext uri="{FF2B5EF4-FFF2-40B4-BE49-F238E27FC236}">
                <a16:creationId xmlns:a16="http://schemas.microsoft.com/office/drawing/2014/main" id="{BEA300A0-E94C-4C48-8D91-58A82636A50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355344" y="599735"/>
            <a:ext cx="665509" cy="665448"/>
          </a:xfrm>
          <a:prstGeom prst="rect">
            <a:avLst/>
          </a:prstGeom>
        </p:spPr>
      </p:pic>
      <p:pic>
        <p:nvPicPr>
          <p:cNvPr id="61" name="Imagen 60" descr="Certificado Digital archivos - Programando a medianoche">
            <a:extLst>
              <a:ext uri="{FF2B5EF4-FFF2-40B4-BE49-F238E27FC236}">
                <a16:creationId xmlns:a16="http://schemas.microsoft.com/office/drawing/2014/main" id="{3351EE89-68C4-9C42-9272-C8C6DB3C4E6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734012" y="396034"/>
            <a:ext cx="665509" cy="665448"/>
          </a:xfrm>
          <a:prstGeom prst="rect">
            <a:avLst/>
          </a:prstGeom>
        </p:spPr>
      </p:pic>
      <p:pic>
        <p:nvPicPr>
          <p:cNvPr id="62" name="Imagen 61" descr="Certificado Digital archivos - Programando a medianoche">
            <a:extLst>
              <a:ext uri="{FF2B5EF4-FFF2-40B4-BE49-F238E27FC236}">
                <a16:creationId xmlns:a16="http://schemas.microsoft.com/office/drawing/2014/main" id="{5F00F3B3-73C5-6046-AED4-3D1305D61B9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182509" y="3080778"/>
            <a:ext cx="542829" cy="633288"/>
          </a:xfrm>
          <a:prstGeom prst="rect">
            <a:avLst/>
          </a:prstGeom>
        </p:spPr>
      </p:pic>
      <p:pic>
        <p:nvPicPr>
          <p:cNvPr id="63" name="Imagen 62" descr="La Palabra de Fe: La Llave Que Abre Las Puertas Del Cielo">
            <a:extLst>
              <a:ext uri="{FF2B5EF4-FFF2-40B4-BE49-F238E27FC236}">
                <a16:creationId xmlns:a16="http://schemas.microsoft.com/office/drawing/2014/main" id="{4605D231-05F6-C245-9BC5-C346F7617129}"/>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8787135">
            <a:off x="10408021" y="3146072"/>
            <a:ext cx="361274" cy="405743"/>
          </a:xfrm>
          <a:prstGeom prst="rect">
            <a:avLst/>
          </a:prstGeom>
        </p:spPr>
      </p:pic>
      <p:pic>
        <p:nvPicPr>
          <p:cNvPr id="64" name="Imagen 63" descr="Certificado Digital archivos - Programando a medianoche">
            <a:extLst>
              <a:ext uri="{FF2B5EF4-FFF2-40B4-BE49-F238E27FC236}">
                <a16:creationId xmlns:a16="http://schemas.microsoft.com/office/drawing/2014/main" id="{2AFDE104-51FE-E04D-97F0-CE41CEDF588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876011" y="1750251"/>
            <a:ext cx="542829" cy="633288"/>
          </a:xfrm>
          <a:prstGeom prst="rect">
            <a:avLst/>
          </a:prstGeom>
        </p:spPr>
      </p:pic>
      <p:pic>
        <p:nvPicPr>
          <p:cNvPr id="65" name="Imagen 64" descr="La Palabra de Fe: La Llave Que Abre Las Puertas Del Cielo">
            <a:extLst>
              <a:ext uri="{FF2B5EF4-FFF2-40B4-BE49-F238E27FC236}">
                <a16:creationId xmlns:a16="http://schemas.microsoft.com/office/drawing/2014/main" id="{8B2155D6-3DB6-F54D-85CB-94AF5E029B4F}"/>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8787135">
            <a:off x="10873492" y="1964457"/>
            <a:ext cx="361274" cy="405743"/>
          </a:xfrm>
          <a:prstGeom prst="rect">
            <a:avLst/>
          </a:prstGeom>
        </p:spPr>
      </p:pic>
      <p:sp>
        <p:nvSpPr>
          <p:cNvPr id="66" name="Cuadro de texto 86">
            <a:extLst>
              <a:ext uri="{FF2B5EF4-FFF2-40B4-BE49-F238E27FC236}">
                <a16:creationId xmlns:a16="http://schemas.microsoft.com/office/drawing/2014/main" id="{9CED48DC-A4A8-2649-9426-CA2791DA4AAD}"/>
              </a:ext>
            </a:extLst>
          </p:cNvPr>
          <p:cNvSpPr txBox="1"/>
          <p:nvPr/>
        </p:nvSpPr>
        <p:spPr>
          <a:xfrm>
            <a:off x="10901298" y="2450725"/>
            <a:ext cx="372041" cy="221122"/>
          </a:xfrm>
          <a:prstGeom prst="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s-ES" sz="1000" dirty="0">
                <a:effectLst/>
                <a:latin typeface="Times New Roman" panose="02020603050405020304" pitchFamily="18" charset="0"/>
                <a:ea typeface="Times New Roman" panose="02020603050405020304" pitchFamily="18" charset="0"/>
              </a:rPr>
              <a:t>OK</a:t>
            </a:r>
            <a:endParaRPr lang="es-MX" sz="1000" dirty="0">
              <a:effectLst/>
              <a:latin typeface="Times New Roman" panose="02020603050405020304" pitchFamily="18" charset="0"/>
              <a:ea typeface="Times New Roman" panose="02020603050405020304" pitchFamily="18" charset="0"/>
            </a:endParaRPr>
          </a:p>
        </p:txBody>
      </p:sp>
      <p:sp>
        <p:nvSpPr>
          <p:cNvPr id="70" name="CuadroTexto 69">
            <a:extLst>
              <a:ext uri="{FF2B5EF4-FFF2-40B4-BE49-F238E27FC236}">
                <a16:creationId xmlns:a16="http://schemas.microsoft.com/office/drawing/2014/main" id="{6584DA42-DE4C-464E-BFE2-E09779E73F6D}"/>
              </a:ext>
            </a:extLst>
          </p:cNvPr>
          <p:cNvSpPr txBox="1"/>
          <p:nvPr/>
        </p:nvSpPr>
        <p:spPr>
          <a:xfrm>
            <a:off x="3544935" y="4176271"/>
            <a:ext cx="3055308" cy="523220"/>
          </a:xfrm>
          <a:prstGeom prst="rect">
            <a:avLst/>
          </a:prstGeom>
          <a:noFill/>
        </p:spPr>
        <p:txBody>
          <a:bodyPr wrap="square">
            <a:spAutoFit/>
          </a:bodyPr>
          <a:lstStyle/>
          <a:p>
            <a:r>
              <a:rPr lang="es-MX" sz="1400" b="1" dirty="0"/>
              <a:t>1. Solicitud –la emisión de una de firma de certificado (CSR)</a:t>
            </a:r>
          </a:p>
        </p:txBody>
      </p:sp>
      <p:sp>
        <p:nvSpPr>
          <p:cNvPr id="71" name="CuadroTexto 70">
            <a:extLst>
              <a:ext uri="{FF2B5EF4-FFF2-40B4-BE49-F238E27FC236}">
                <a16:creationId xmlns:a16="http://schemas.microsoft.com/office/drawing/2014/main" id="{E7B50044-749C-E447-8B12-B9C3D245FA01}"/>
              </a:ext>
            </a:extLst>
          </p:cNvPr>
          <p:cNvSpPr txBox="1"/>
          <p:nvPr/>
        </p:nvSpPr>
        <p:spPr>
          <a:xfrm rot="2775321">
            <a:off x="2396488" y="2350550"/>
            <a:ext cx="2149691" cy="523220"/>
          </a:xfrm>
          <a:prstGeom prst="rect">
            <a:avLst/>
          </a:prstGeom>
          <a:noFill/>
        </p:spPr>
        <p:txBody>
          <a:bodyPr wrap="square">
            <a:spAutoFit/>
          </a:bodyPr>
          <a:lstStyle/>
          <a:p>
            <a:r>
              <a:rPr lang="es-MX" sz="1400" b="1" dirty="0"/>
              <a:t>2. Si – Identificación OK envia el CSR</a:t>
            </a:r>
          </a:p>
        </p:txBody>
      </p:sp>
      <p:pic>
        <p:nvPicPr>
          <p:cNvPr id="72" name="Imagen 71" descr="La Palabra de Fe: La Llave Que Abre Las Puertas Del Cielo">
            <a:extLst>
              <a:ext uri="{FF2B5EF4-FFF2-40B4-BE49-F238E27FC236}">
                <a16:creationId xmlns:a16="http://schemas.microsoft.com/office/drawing/2014/main" id="{F169099D-930D-DF48-BEDC-78F2C8247B38}"/>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6200000">
            <a:off x="3815552" y="774353"/>
            <a:ext cx="438124" cy="343430"/>
          </a:xfrm>
          <a:prstGeom prst="rect">
            <a:avLst/>
          </a:prstGeom>
        </p:spPr>
      </p:pic>
      <p:pic>
        <p:nvPicPr>
          <p:cNvPr id="73" name="Imagen 72" descr="La Palabra de Fe: La Llave Que Abre Las Puertas Del Cielo">
            <a:extLst>
              <a:ext uri="{FF2B5EF4-FFF2-40B4-BE49-F238E27FC236}">
                <a16:creationId xmlns:a16="http://schemas.microsoft.com/office/drawing/2014/main" id="{C7EC8CA1-D06B-864B-A8DB-AD968E074677}"/>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6200000">
            <a:off x="2981362" y="4031906"/>
            <a:ext cx="429055" cy="336321"/>
          </a:xfrm>
          <a:prstGeom prst="rect">
            <a:avLst/>
          </a:prstGeom>
        </p:spPr>
      </p:pic>
      <p:sp>
        <p:nvSpPr>
          <p:cNvPr id="74" name="CuadroTexto 73">
            <a:extLst>
              <a:ext uri="{FF2B5EF4-FFF2-40B4-BE49-F238E27FC236}">
                <a16:creationId xmlns:a16="http://schemas.microsoft.com/office/drawing/2014/main" id="{F085349D-D3F5-9848-8143-F7DC5662B9CB}"/>
              </a:ext>
            </a:extLst>
          </p:cNvPr>
          <p:cNvSpPr txBox="1"/>
          <p:nvPr/>
        </p:nvSpPr>
        <p:spPr>
          <a:xfrm rot="2691368">
            <a:off x="739495" y="2435341"/>
            <a:ext cx="2750405" cy="523220"/>
          </a:xfrm>
          <a:prstGeom prst="rect">
            <a:avLst/>
          </a:prstGeom>
          <a:noFill/>
        </p:spPr>
        <p:txBody>
          <a:bodyPr wrap="square">
            <a:spAutoFit/>
          </a:bodyPr>
          <a:lstStyle/>
          <a:p>
            <a:r>
              <a:rPr lang="es-MX" sz="1400" b="1" dirty="0"/>
              <a:t>3. Emisión de certificado digital</a:t>
            </a:r>
          </a:p>
        </p:txBody>
      </p:sp>
      <p:sp>
        <p:nvSpPr>
          <p:cNvPr id="75" name="CuadroTexto 74">
            <a:extLst>
              <a:ext uri="{FF2B5EF4-FFF2-40B4-BE49-F238E27FC236}">
                <a16:creationId xmlns:a16="http://schemas.microsoft.com/office/drawing/2014/main" id="{7DF6CE64-C298-874F-8C61-29D31F923C3A}"/>
              </a:ext>
            </a:extLst>
          </p:cNvPr>
          <p:cNvSpPr txBox="1"/>
          <p:nvPr/>
        </p:nvSpPr>
        <p:spPr>
          <a:xfrm>
            <a:off x="2834854" y="360576"/>
            <a:ext cx="4180239" cy="307777"/>
          </a:xfrm>
          <a:prstGeom prst="rect">
            <a:avLst/>
          </a:prstGeom>
          <a:noFill/>
        </p:spPr>
        <p:txBody>
          <a:bodyPr wrap="square">
            <a:spAutoFit/>
          </a:bodyPr>
          <a:lstStyle/>
          <a:p>
            <a:r>
              <a:rPr lang="es-MX" sz="1400" b="1" dirty="0"/>
              <a:t>Información sobre Revocación</a:t>
            </a:r>
          </a:p>
        </p:txBody>
      </p:sp>
      <p:cxnSp>
        <p:nvCxnSpPr>
          <p:cNvPr id="76" name="Conector recto de flecha 75">
            <a:extLst>
              <a:ext uri="{FF2B5EF4-FFF2-40B4-BE49-F238E27FC236}">
                <a16:creationId xmlns:a16="http://schemas.microsoft.com/office/drawing/2014/main" id="{B8105E83-C343-7B42-8F2A-A43E6BB7A24A}"/>
              </a:ext>
            </a:extLst>
          </p:cNvPr>
          <p:cNvCxnSpPr>
            <a:cxnSpLocks/>
            <a:stCxn id="57" idx="4"/>
            <a:endCxn id="80" idx="0"/>
          </p:cNvCxnSpPr>
          <p:nvPr/>
        </p:nvCxnSpPr>
        <p:spPr>
          <a:xfrm flipH="1">
            <a:off x="1271271" y="3566137"/>
            <a:ext cx="1924617" cy="1425718"/>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80" name="Gráfico 79" descr="Hombre">
            <a:extLst>
              <a:ext uri="{FF2B5EF4-FFF2-40B4-BE49-F238E27FC236}">
                <a16:creationId xmlns:a16="http://schemas.microsoft.com/office/drawing/2014/main" id="{B1DBA1D7-17CC-1F47-9E95-D609255147E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2613" y="4991855"/>
            <a:ext cx="1257315" cy="1257315"/>
          </a:xfrm>
          <a:prstGeom prst="rect">
            <a:avLst/>
          </a:prstGeom>
        </p:spPr>
      </p:pic>
      <p:pic>
        <p:nvPicPr>
          <p:cNvPr id="84" name="Gráfico 83" descr="Hombre">
            <a:extLst>
              <a:ext uri="{FF2B5EF4-FFF2-40B4-BE49-F238E27FC236}">
                <a16:creationId xmlns:a16="http://schemas.microsoft.com/office/drawing/2014/main" id="{1F04FE17-530D-CF48-9DB5-2B828A62EA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91396" y="5110670"/>
            <a:ext cx="1257315" cy="1257315"/>
          </a:xfrm>
          <a:prstGeom prst="rect">
            <a:avLst/>
          </a:prstGeom>
        </p:spPr>
      </p:pic>
      <p:cxnSp>
        <p:nvCxnSpPr>
          <p:cNvPr id="110" name="Conector recto de flecha 109">
            <a:extLst>
              <a:ext uri="{FF2B5EF4-FFF2-40B4-BE49-F238E27FC236}">
                <a16:creationId xmlns:a16="http://schemas.microsoft.com/office/drawing/2014/main" id="{F72954D7-9B25-F34E-82DB-531EC293B9D3}"/>
              </a:ext>
            </a:extLst>
          </p:cNvPr>
          <p:cNvCxnSpPr>
            <a:cxnSpLocks/>
            <a:stCxn id="41" idx="4"/>
            <a:endCxn id="58" idx="3"/>
          </p:cNvCxnSpPr>
          <p:nvPr/>
        </p:nvCxnSpPr>
        <p:spPr>
          <a:xfrm flipV="1">
            <a:off x="8288335" y="1152298"/>
            <a:ext cx="1716780" cy="23436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16" name="Conector recto de flecha 115">
            <a:extLst>
              <a:ext uri="{FF2B5EF4-FFF2-40B4-BE49-F238E27FC236}">
                <a16:creationId xmlns:a16="http://schemas.microsoft.com/office/drawing/2014/main" id="{884CAAB3-816F-7A43-9B04-778721E6BD56}"/>
              </a:ext>
            </a:extLst>
          </p:cNvPr>
          <p:cNvCxnSpPr>
            <a:endCxn id="41" idx="2"/>
          </p:cNvCxnSpPr>
          <p:nvPr/>
        </p:nvCxnSpPr>
        <p:spPr>
          <a:xfrm>
            <a:off x="1999255" y="1165130"/>
            <a:ext cx="5469075" cy="2330768"/>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4440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8562406-745A-CE44-8B8C-EA4981ED6C3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097419" y="2310062"/>
            <a:ext cx="1304758" cy="1540042"/>
          </a:xfrm>
          <a:prstGeom prst="rect">
            <a:avLst/>
          </a:prstGeom>
        </p:spPr>
      </p:pic>
      <p:pic>
        <p:nvPicPr>
          <p:cNvPr id="5" name="Imagen 4">
            <a:extLst>
              <a:ext uri="{FF2B5EF4-FFF2-40B4-BE49-F238E27FC236}">
                <a16:creationId xmlns:a16="http://schemas.microsoft.com/office/drawing/2014/main" id="{0561310A-BDF8-DC45-91B6-5574DCC1C68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901938" y="2286879"/>
            <a:ext cx="1484662" cy="1959142"/>
          </a:xfrm>
          <a:prstGeom prst="rect">
            <a:avLst/>
          </a:prstGeom>
        </p:spPr>
      </p:pic>
      <p:pic>
        <p:nvPicPr>
          <p:cNvPr id="7" name="Imagen 6">
            <a:extLst>
              <a:ext uri="{FF2B5EF4-FFF2-40B4-BE49-F238E27FC236}">
                <a16:creationId xmlns:a16="http://schemas.microsoft.com/office/drawing/2014/main" id="{7A7A6DEB-6019-7B40-99CA-33D4E61DBCE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757614" y="3871580"/>
            <a:ext cx="1822281" cy="956295"/>
          </a:xfrm>
          <a:prstGeom prst="rect">
            <a:avLst/>
          </a:prstGeom>
        </p:spPr>
      </p:pic>
      <p:sp>
        <p:nvSpPr>
          <p:cNvPr id="8" name="CuadroTexto 7">
            <a:extLst>
              <a:ext uri="{FF2B5EF4-FFF2-40B4-BE49-F238E27FC236}">
                <a16:creationId xmlns:a16="http://schemas.microsoft.com/office/drawing/2014/main" id="{27A09555-A327-2646-9CA5-3A5A4DE28402}"/>
              </a:ext>
            </a:extLst>
          </p:cNvPr>
          <p:cNvSpPr txBox="1"/>
          <p:nvPr/>
        </p:nvSpPr>
        <p:spPr>
          <a:xfrm>
            <a:off x="1613984" y="5018328"/>
            <a:ext cx="2518611" cy="369332"/>
          </a:xfrm>
          <a:prstGeom prst="rect">
            <a:avLst/>
          </a:prstGeom>
          <a:noFill/>
        </p:spPr>
        <p:txBody>
          <a:bodyPr wrap="square" rtlCol="0">
            <a:spAutoFit/>
          </a:bodyPr>
          <a:lstStyle/>
          <a:p>
            <a:r>
              <a:rPr lang="es-MX" sz="900" dirty="0">
                <a:hlinkClick r:id="rId8" tooltip="http://www.navigaweb.net/2018/02/quale-computer-scegliere-requisiti-per.html"/>
              </a:rPr>
              <a:t>Esta foto</a:t>
            </a:r>
            <a:r>
              <a:rPr lang="es-MX" sz="900" dirty="0"/>
              <a:t> de Autor desconocido está bajo licencia </a:t>
            </a:r>
            <a:r>
              <a:rPr lang="es-MX" sz="900" dirty="0">
                <a:hlinkClick r:id="rId9" tooltip="https://creativecommons.org/licenses/by-nc-sa/3.0/"/>
              </a:rPr>
              <a:t>CC BY-SA-NC</a:t>
            </a:r>
            <a:endParaRPr lang="es-MX" sz="900" dirty="0"/>
          </a:p>
        </p:txBody>
      </p:sp>
      <p:pic>
        <p:nvPicPr>
          <p:cNvPr id="10" name="Imagen 9">
            <a:extLst>
              <a:ext uri="{FF2B5EF4-FFF2-40B4-BE49-F238E27FC236}">
                <a16:creationId xmlns:a16="http://schemas.microsoft.com/office/drawing/2014/main" id="{60E9E681-F97C-994A-BE03-26517461D7FE}"/>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711395" y="1928999"/>
            <a:ext cx="1441693" cy="1102895"/>
          </a:xfrm>
          <a:prstGeom prst="rect">
            <a:avLst/>
          </a:prstGeom>
        </p:spPr>
      </p:pic>
      <p:sp>
        <p:nvSpPr>
          <p:cNvPr id="11" name="CuadroTexto 10">
            <a:extLst>
              <a:ext uri="{FF2B5EF4-FFF2-40B4-BE49-F238E27FC236}">
                <a16:creationId xmlns:a16="http://schemas.microsoft.com/office/drawing/2014/main" id="{2F0A0C58-DC29-7541-90AF-1763B389DFD3}"/>
              </a:ext>
            </a:extLst>
          </p:cNvPr>
          <p:cNvSpPr txBox="1"/>
          <p:nvPr/>
        </p:nvSpPr>
        <p:spPr>
          <a:xfrm>
            <a:off x="602749" y="2938620"/>
            <a:ext cx="2363537" cy="369332"/>
          </a:xfrm>
          <a:prstGeom prst="rect">
            <a:avLst/>
          </a:prstGeom>
          <a:noFill/>
        </p:spPr>
        <p:txBody>
          <a:bodyPr wrap="square" rtlCol="0">
            <a:spAutoFit/>
          </a:bodyPr>
          <a:lstStyle/>
          <a:p>
            <a:r>
              <a:rPr lang="es-MX" sz="900" dirty="0">
                <a:hlinkClick r:id="rId11" tooltip="https://dragondax.blogspot.com/2010/12/lg-optimus-2x-primer-celular-con.html"/>
              </a:rPr>
              <a:t>Esta foto</a:t>
            </a:r>
            <a:r>
              <a:rPr lang="es-MX" sz="900" dirty="0"/>
              <a:t> de Autor desconocido está bajo licencia </a:t>
            </a:r>
            <a:r>
              <a:rPr lang="es-MX" sz="900" dirty="0">
                <a:hlinkClick r:id="rId9" tooltip="https://creativecommons.org/licenses/by-nc-sa/3.0/"/>
              </a:rPr>
              <a:t>CC BY-SA-NC</a:t>
            </a:r>
            <a:endParaRPr lang="es-MX" sz="900" dirty="0"/>
          </a:p>
        </p:txBody>
      </p:sp>
      <p:cxnSp>
        <p:nvCxnSpPr>
          <p:cNvPr id="13" name="Conector recto 12">
            <a:extLst>
              <a:ext uri="{FF2B5EF4-FFF2-40B4-BE49-F238E27FC236}">
                <a16:creationId xmlns:a16="http://schemas.microsoft.com/office/drawing/2014/main" id="{6F985056-AEC8-6743-96E7-2A770B814D81}"/>
              </a:ext>
            </a:extLst>
          </p:cNvPr>
          <p:cNvCxnSpPr/>
          <p:nvPr/>
        </p:nvCxnSpPr>
        <p:spPr>
          <a:xfrm>
            <a:off x="4225592" y="962526"/>
            <a:ext cx="0" cy="4523874"/>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Conector recto 53">
            <a:extLst>
              <a:ext uri="{FF2B5EF4-FFF2-40B4-BE49-F238E27FC236}">
                <a16:creationId xmlns:a16="http://schemas.microsoft.com/office/drawing/2014/main" id="{57BCF96B-1FCF-E646-977A-CA87DACF1A3D}"/>
              </a:ext>
            </a:extLst>
          </p:cNvPr>
          <p:cNvCxnSpPr/>
          <p:nvPr/>
        </p:nvCxnSpPr>
        <p:spPr>
          <a:xfrm>
            <a:off x="7409949" y="931504"/>
            <a:ext cx="0" cy="4523874"/>
          </a:xfrm>
          <a:prstGeom prst="line">
            <a:avLst/>
          </a:prstGeom>
        </p:spPr>
        <p:style>
          <a:lnRef idx="3">
            <a:schemeClr val="accent1"/>
          </a:lnRef>
          <a:fillRef idx="0">
            <a:schemeClr val="accent1"/>
          </a:fillRef>
          <a:effectRef idx="2">
            <a:schemeClr val="accent1"/>
          </a:effectRef>
          <a:fontRef idx="minor">
            <a:schemeClr val="tx1"/>
          </a:fontRef>
        </p:style>
      </p:cxnSp>
      <p:sp>
        <p:nvSpPr>
          <p:cNvPr id="14" name="CuadroTexto 13">
            <a:extLst>
              <a:ext uri="{FF2B5EF4-FFF2-40B4-BE49-F238E27FC236}">
                <a16:creationId xmlns:a16="http://schemas.microsoft.com/office/drawing/2014/main" id="{DD3269D6-97F4-4E47-8BFB-B069631B5BDA}"/>
              </a:ext>
            </a:extLst>
          </p:cNvPr>
          <p:cNvSpPr txBox="1"/>
          <p:nvPr/>
        </p:nvSpPr>
        <p:spPr>
          <a:xfrm>
            <a:off x="5432202" y="1049365"/>
            <a:ext cx="836447" cy="369332"/>
          </a:xfrm>
          <a:prstGeom prst="rect">
            <a:avLst/>
          </a:prstGeom>
          <a:noFill/>
        </p:spPr>
        <p:txBody>
          <a:bodyPr wrap="none" rtlCol="0">
            <a:spAutoFit/>
          </a:bodyPr>
          <a:lstStyle/>
          <a:p>
            <a:r>
              <a:rPr lang="es-MX" dirty="0">
                <a:solidFill>
                  <a:schemeClr val="bg1"/>
                </a:solidFill>
              </a:rPr>
              <a:t>Capa 2</a:t>
            </a:r>
          </a:p>
        </p:txBody>
      </p:sp>
      <p:sp>
        <p:nvSpPr>
          <p:cNvPr id="67" name="CuadroTexto 66">
            <a:extLst>
              <a:ext uri="{FF2B5EF4-FFF2-40B4-BE49-F238E27FC236}">
                <a16:creationId xmlns:a16="http://schemas.microsoft.com/office/drawing/2014/main" id="{EC774209-2392-8141-AC2F-0998652AFD81}"/>
              </a:ext>
            </a:extLst>
          </p:cNvPr>
          <p:cNvSpPr txBox="1"/>
          <p:nvPr/>
        </p:nvSpPr>
        <p:spPr>
          <a:xfrm>
            <a:off x="2153088" y="1049365"/>
            <a:ext cx="836447" cy="369332"/>
          </a:xfrm>
          <a:prstGeom prst="rect">
            <a:avLst/>
          </a:prstGeom>
          <a:noFill/>
        </p:spPr>
        <p:txBody>
          <a:bodyPr wrap="none" rtlCol="0">
            <a:spAutoFit/>
          </a:bodyPr>
          <a:lstStyle/>
          <a:p>
            <a:r>
              <a:rPr lang="es-MX" dirty="0">
                <a:solidFill>
                  <a:schemeClr val="bg1"/>
                </a:solidFill>
              </a:rPr>
              <a:t>Capa 1</a:t>
            </a:r>
          </a:p>
        </p:txBody>
      </p:sp>
      <p:sp>
        <p:nvSpPr>
          <p:cNvPr id="68" name="CuadroTexto 67">
            <a:extLst>
              <a:ext uri="{FF2B5EF4-FFF2-40B4-BE49-F238E27FC236}">
                <a16:creationId xmlns:a16="http://schemas.microsoft.com/office/drawing/2014/main" id="{F7EDF85D-548D-2E4B-895F-25DDAA3BD9D5}"/>
              </a:ext>
            </a:extLst>
          </p:cNvPr>
          <p:cNvSpPr txBox="1"/>
          <p:nvPr/>
        </p:nvSpPr>
        <p:spPr>
          <a:xfrm>
            <a:off x="8366579" y="1049365"/>
            <a:ext cx="836447" cy="369332"/>
          </a:xfrm>
          <a:prstGeom prst="rect">
            <a:avLst/>
          </a:prstGeom>
          <a:noFill/>
        </p:spPr>
        <p:txBody>
          <a:bodyPr wrap="none" rtlCol="0">
            <a:spAutoFit/>
          </a:bodyPr>
          <a:lstStyle/>
          <a:p>
            <a:r>
              <a:rPr lang="es-MX" dirty="0">
                <a:solidFill>
                  <a:schemeClr val="bg1"/>
                </a:solidFill>
              </a:rPr>
              <a:t>Capa 3</a:t>
            </a:r>
          </a:p>
        </p:txBody>
      </p:sp>
    </p:spTree>
    <p:extLst>
      <p:ext uri="{BB962C8B-B14F-4D97-AF65-F5344CB8AC3E}">
        <p14:creationId xmlns:p14="http://schemas.microsoft.com/office/powerpoint/2010/main" val="682870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FC01CC1B-7C23-764A-B2CA-1A9629E4F3B2}"/>
              </a:ext>
            </a:extLst>
          </p:cNvPr>
          <p:cNvSpPr txBox="1"/>
          <p:nvPr/>
        </p:nvSpPr>
        <p:spPr>
          <a:xfrm>
            <a:off x="664245" y="3089782"/>
            <a:ext cx="909223" cy="369332"/>
          </a:xfrm>
          <a:prstGeom prst="rect">
            <a:avLst/>
          </a:prstGeom>
          <a:noFill/>
        </p:spPr>
        <p:txBody>
          <a:bodyPr wrap="none" rtlCol="0">
            <a:spAutoFit/>
          </a:bodyPr>
          <a:lstStyle/>
          <a:p>
            <a:r>
              <a:rPr lang="es-MX" dirty="0">
                <a:solidFill>
                  <a:srgbClr val="C00000"/>
                </a:solidFill>
              </a:rPr>
              <a:t>Adriana</a:t>
            </a:r>
          </a:p>
        </p:txBody>
      </p:sp>
      <p:sp>
        <p:nvSpPr>
          <p:cNvPr id="7" name="Flecha derecha 6">
            <a:extLst>
              <a:ext uri="{FF2B5EF4-FFF2-40B4-BE49-F238E27FC236}">
                <a16:creationId xmlns:a16="http://schemas.microsoft.com/office/drawing/2014/main" id="{D6C05966-33A3-AE41-A8B0-DC887FCC625E}"/>
              </a:ext>
            </a:extLst>
          </p:cNvPr>
          <p:cNvSpPr/>
          <p:nvPr/>
        </p:nvSpPr>
        <p:spPr>
          <a:xfrm>
            <a:off x="4596438" y="3870805"/>
            <a:ext cx="702744" cy="27964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MX" dirty="0"/>
          </a:p>
        </p:txBody>
      </p:sp>
      <p:sp>
        <p:nvSpPr>
          <p:cNvPr id="38" name="Flecha derecha 37">
            <a:extLst>
              <a:ext uri="{FF2B5EF4-FFF2-40B4-BE49-F238E27FC236}">
                <a16:creationId xmlns:a16="http://schemas.microsoft.com/office/drawing/2014/main" id="{E161DC75-CBC5-7E49-9037-BC8AF4DCC068}"/>
              </a:ext>
            </a:extLst>
          </p:cNvPr>
          <p:cNvSpPr/>
          <p:nvPr/>
        </p:nvSpPr>
        <p:spPr>
          <a:xfrm>
            <a:off x="1588334" y="3781114"/>
            <a:ext cx="1788197" cy="369332"/>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r>
              <a:rPr lang="es-MX" sz="1400" dirty="0"/>
              <a:t>Mensaje sin cifrar</a:t>
            </a:r>
          </a:p>
        </p:txBody>
      </p:sp>
      <p:sp>
        <p:nvSpPr>
          <p:cNvPr id="14" name="Elipse 13">
            <a:extLst>
              <a:ext uri="{FF2B5EF4-FFF2-40B4-BE49-F238E27FC236}">
                <a16:creationId xmlns:a16="http://schemas.microsoft.com/office/drawing/2014/main" id="{ED2F106D-EF06-6C45-9607-2C2AA054D78D}"/>
              </a:ext>
            </a:extLst>
          </p:cNvPr>
          <p:cNvSpPr/>
          <p:nvPr/>
        </p:nvSpPr>
        <p:spPr>
          <a:xfrm>
            <a:off x="3406097" y="3560086"/>
            <a:ext cx="1160775" cy="8113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r>
              <a:rPr lang="es-MX" dirty="0"/>
              <a:t>HASH</a:t>
            </a:r>
          </a:p>
        </p:txBody>
      </p:sp>
      <p:sp>
        <p:nvSpPr>
          <p:cNvPr id="34" name="Flecha derecha 33">
            <a:extLst>
              <a:ext uri="{FF2B5EF4-FFF2-40B4-BE49-F238E27FC236}">
                <a16:creationId xmlns:a16="http://schemas.microsoft.com/office/drawing/2014/main" id="{F09C935A-08F7-8E41-9F4D-AB59AA376358}"/>
              </a:ext>
            </a:extLst>
          </p:cNvPr>
          <p:cNvSpPr/>
          <p:nvPr/>
        </p:nvSpPr>
        <p:spPr>
          <a:xfrm rot="18966774">
            <a:off x="7544859" y="4674974"/>
            <a:ext cx="828274" cy="246989"/>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sp>
        <p:nvSpPr>
          <p:cNvPr id="41" name="Esquina doblada 40">
            <a:extLst>
              <a:ext uri="{FF2B5EF4-FFF2-40B4-BE49-F238E27FC236}">
                <a16:creationId xmlns:a16="http://schemas.microsoft.com/office/drawing/2014/main" id="{E73A041E-87A5-BE46-9FD1-F148342C0F1F}"/>
              </a:ext>
            </a:extLst>
          </p:cNvPr>
          <p:cNvSpPr/>
          <p:nvPr/>
        </p:nvSpPr>
        <p:spPr>
          <a:xfrm>
            <a:off x="5299182" y="3429000"/>
            <a:ext cx="1277419" cy="953123"/>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a:t>Resumen del mensaje</a:t>
            </a:r>
          </a:p>
        </p:txBody>
      </p:sp>
      <p:sp>
        <p:nvSpPr>
          <p:cNvPr id="50" name="Esquina doblada 49">
            <a:extLst>
              <a:ext uri="{FF2B5EF4-FFF2-40B4-BE49-F238E27FC236}">
                <a16:creationId xmlns:a16="http://schemas.microsoft.com/office/drawing/2014/main" id="{DCB97AC5-3877-C447-A1D6-62B579F84B32}"/>
              </a:ext>
            </a:extLst>
          </p:cNvPr>
          <p:cNvSpPr/>
          <p:nvPr/>
        </p:nvSpPr>
        <p:spPr>
          <a:xfrm>
            <a:off x="9815281" y="3502262"/>
            <a:ext cx="1313478" cy="953123"/>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a:t>Firma digital</a:t>
            </a:r>
          </a:p>
        </p:txBody>
      </p:sp>
      <p:pic>
        <p:nvPicPr>
          <p:cNvPr id="51" name="Imagen 50" descr="Certificado Digital archivos - Programando a medianoche">
            <a:extLst>
              <a:ext uri="{FF2B5EF4-FFF2-40B4-BE49-F238E27FC236}">
                <a16:creationId xmlns:a16="http://schemas.microsoft.com/office/drawing/2014/main" id="{05C130BA-4A3D-8646-B075-F784B01BA9F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934024" y="3701434"/>
            <a:ext cx="340505" cy="408254"/>
          </a:xfrm>
          <a:prstGeom prst="rect">
            <a:avLst/>
          </a:prstGeom>
        </p:spPr>
      </p:pic>
      <p:sp>
        <p:nvSpPr>
          <p:cNvPr id="55" name="Elipse 54">
            <a:extLst>
              <a:ext uri="{FF2B5EF4-FFF2-40B4-BE49-F238E27FC236}">
                <a16:creationId xmlns:a16="http://schemas.microsoft.com/office/drawing/2014/main" id="{B32255A7-7579-4D41-8BAF-9B9EB35D02E1}"/>
              </a:ext>
            </a:extLst>
          </p:cNvPr>
          <p:cNvSpPr/>
          <p:nvPr/>
        </p:nvSpPr>
        <p:spPr>
          <a:xfrm>
            <a:off x="7365751" y="3604457"/>
            <a:ext cx="1530132" cy="7540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Cifrar</a:t>
            </a:r>
          </a:p>
        </p:txBody>
      </p:sp>
      <p:sp>
        <p:nvSpPr>
          <p:cNvPr id="24" name="Flecha derecha 23">
            <a:extLst>
              <a:ext uri="{FF2B5EF4-FFF2-40B4-BE49-F238E27FC236}">
                <a16:creationId xmlns:a16="http://schemas.microsoft.com/office/drawing/2014/main" id="{C01191D9-8415-7F49-832F-605D2A7642CA}"/>
              </a:ext>
            </a:extLst>
          </p:cNvPr>
          <p:cNvSpPr/>
          <p:nvPr/>
        </p:nvSpPr>
        <p:spPr>
          <a:xfrm>
            <a:off x="6643620" y="3841679"/>
            <a:ext cx="702744" cy="27964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MX" dirty="0"/>
          </a:p>
        </p:txBody>
      </p:sp>
      <p:sp>
        <p:nvSpPr>
          <p:cNvPr id="25" name="CuadroTexto 24">
            <a:extLst>
              <a:ext uri="{FF2B5EF4-FFF2-40B4-BE49-F238E27FC236}">
                <a16:creationId xmlns:a16="http://schemas.microsoft.com/office/drawing/2014/main" id="{3C111A00-DC5C-AC47-8F72-C8A89C1ACC09}"/>
              </a:ext>
            </a:extLst>
          </p:cNvPr>
          <p:cNvSpPr txBox="1"/>
          <p:nvPr/>
        </p:nvSpPr>
        <p:spPr>
          <a:xfrm>
            <a:off x="3856987" y="1847916"/>
            <a:ext cx="4091569" cy="369332"/>
          </a:xfrm>
          <a:prstGeom prst="rect">
            <a:avLst/>
          </a:prstGeom>
          <a:noFill/>
        </p:spPr>
        <p:txBody>
          <a:bodyPr wrap="none" rtlCol="0">
            <a:spAutoFit/>
          </a:bodyPr>
          <a:lstStyle/>
          <a:p>
            <a:r>
              <a:rPr lang="es-MX" b="1" dirty="0">
                <a:solidFill>
                  <a:srgbClr val="00B050"/>
                </a:solidFill>
              </a:rPr>
              <a:t>Llave pública de Adriana y de Leticia</a:t>
            </a:r>
          </a:p>
        </p:txBody>
      </p:sp>
      <p:grpSp>
        <p:nvGrpSpPr>
          <p:cNvPr id="26" name="Grupo 25">
            <a:extLst>
              <a:ext uri="{FF2B5EF4-FFF2-40B4-BE49-F238E27FC236}">
                <a16:creationId xmlns:a16="http://schemas.microsoft.com/office/drawing/2014/main" id="{2D521BAC-054C-034E-B0FA-5897FAACB592}"/>
              </a:ext>
            </a:extLst>
          </p:cNvPr>
          <p:cNvGrpSpPr/>
          <p:nvPr/>
        </p:nvGrpSpPr>
        <p:grpSpPr>
          <a:xfrm rot="16200000">
            <a:off x="6038214" y="1954073"/>
            <a:ext cx="953122" cy="960435"/>
            <a:chOff x="-904030" y="-6105595"/>
            <a:chExt cx="7451611" cy="9579145"/>
          </a:xfrm>
        </p:grpSpPr>
        <p:pic>
          <p:nvPicPr>
            <p:cNvPr id="27" name="Imagen 26" descr="La Palabra de Fe: La Llave Que Abre Las Puertas Del Cielo">
              <a:extLst>
                <a:ext uri="{FF2B5EF4-FFF2-40B4-BE49-F238E27FC236}">
                  <a16:creationId xmlns:a16="http://schemas.microsoft.com/office/drawing/2014/main" id="{58006AE1-FA9F-8143-9D21-2CD501FEFEEF}"/>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04030" y="-6105595"/>
              <a:ext cx="7451611" cy="7451586"/>
            </a:xfrm>
            <a:prstGeom prst="rect">
              <a:avLst/>
            </a:prstGeom>
          </p:spPr>
        </p:pic>
        <p:sp>
          <p:nvSpPr>
            <p:cNvPr id="28" name="Cuadro de texto 11">
              <a:extLst>
                <a:ext uri="{FF2B5EF4-FFF2-40B4-BE49-F238E27FC236}">
                  <a16:creationId xmlns:a16="http://schemas.microsoft.com/office/drawing/2014/main" id="{090F36EC-D889-8F4A-9334-E57CEF907307}"/>
                </a:ext>
              </a:extLst>
            </p:cNvPr>
            <p:cNvSpPr txBox="1"/>
            <p:nvPr/>
          </p:nvSpPr>
          <p:spPr>
            <a:xfrm>
              <a:off x="0" y="3250665"/>
              <a:ext cx="3251200" cy="22288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s-MX" sz="1200" dirty="0">
                <a:effectLst/>
                <a:latin typeface="Times New Roman" panose="02020603050405020304" pitchFamily="18" charset="0"/>
                <a:ea typeface="Times New Roman" panose="02020603050405020304" pitchFamily="18" charset="0"/>
              </a:endParaRPr>
            </a:p>
          </p:txBody>
        </p:sp>
      </p:grpSp>
      <p:sp>
        <p:nvSpPr>
          <p:cNvPr id="30" name="CuadroTexto 29">
            <a:extLst>
              <a:ext uri="{FF2B5EF4-FFF2-40B4-BE49-F238E27FC236}">
                <a16:creationId xmlns:a16="http://schemas.microsoft.com/office/drawing/2014/main" id="{09E8BB9C-2738-2F4E-AE7A-37B9BAB3A94F}"/>
              </a:ext>
            </a:extLst>
          </p:cNvPr>
          <p:cNvSpPr txBox="1"/>
          <p:nvPr/>
        </p:nvSpPr>
        <p:spPr>
          <a:xfrm>
            <a:off x="6576601" y="5333147"/>
            <a:ext cx="2829044" cy="369332"/>
          </a:xfrm>
          <a:prstGeom prst="rect">
            <a:avLst/>
          </a:prstGeom>
          <a:noFill/>
        </p:spPr>
        <p:txBody>
          <a:bodyPr wrap="none" rtlCol="0">
            <a:spAutoFit/>
          </a:bodyPr>
          <a:lstStyle/>
          <a:p>
            <a:r>
              <a:rPr lang="es-MX" b="1" dirty="0">
                <a:solidFill>
                  <a:schemeClr val="accent6">
                    <a:lumMod val="75000"/>
                  </a:schemeClr>
                </a:solidFill>
                <a:highlight>
                  <a:srgbClr val="FFFF00"/>
                </a:highlight>
              </a:rPr>
              <a:t>Llave privada de Adriana</a:t>
            </a:r>
          </a:p>
        </p:txBody>
      </p:sp>
      <p:pic>
        <p:nvPicPr>
          <p:cNvPr id="36" name="Imagen 35" descr="La Palabra de Fe: La Llave Que Abre Las Puertas Del Cielo">
            <a:extLst>
              <a:ext uri="{FF2B5EF4-FFF2-40B4-BE49-F238E27FC236}">
                <a16:creationId xmlns:a16="http://schemas.microsoft.com/office/drawing/2014/main" id="{2F9AD75F-75A9-094E-B54A-812448CA25CF}"/>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6200000">
            <a:off x="6724793" y="4801009"/>
            <a:ext cx="953122" cy="747119"/>
          </a:xfrm>
          <a:prstGeom prst="rect">
            <a:avLst/>
          </a:prstGeom>
        </p:spPr>
      </p:pic>
      <p:sp>
        <p:nvSpPr>
          <p:cNvPr id="37" name="Flecha derecha 36">
            <a:extLst>
              <a:ext uri="{FF2B5EF4-FFF2-40B4-BE49-F238E27FC236}">
                <a16:creationId xmlns:a16="http://schemas.microsoft.com/office/drawing/2014/main" id="{3B4FFE6B-88F0-C442-8EA2-5D28C2E94FFD}"/>
              </a:ext>
            </a:extLst>
          </p:cNvPr>
          <p:cNvSpPr/>
          <p:nvPr/>
        </p:nvSpPr>
        <p:spPr>
          <a:xfrm>
            <a:off x="8895883" y="3808175"/>
            <a:ext cx="702744" cy="27964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MX" dirty="0"/>
          </a:p>
        </p:txBody>
      </p:sp>
      <p:pic>
        <p:nvPicPr>
          <p:cNvPr id="39" name="Imagen 38">
            <a:extLst>
              <a:ext uri="{FF2B5EF4-FFF2-40B4-BE49-F238E27FC236}">
                <a16:creationId xmlns:a16="http://schemas.microsoft.com/office/drawing/2014/main" id="{CA11129C-0CBF-3248-BE21-BBBA1F1B60A4}"/>
              </a:ext>
            </a:extLst>
          </p:cNvPr>
          <p:cNvPicPr>
            <a:picLocks noChangeAspect="1"/>
          </p:cNvPicPr>
          <p:nvPr/>
        </p:nvPicPr>
        <p:blipFill>
          <a:blip r:embed="rId7"/>
          <a:stretch>
            <a:fillRect/>
          </a:stretch>
        </p:blipFill>
        <p:spPr>
          <a:xfrm>
            <a:off x="702612" y="3554800"/>
            <a:ext cx="1000165" cy="969458"/>
          </a:xfrm>
          <a:prstGeom prst="rect">
            <a:avLst/>
          </a:prstGeom>
        </p:spPr>
      </p:pic>
      <p:sp>
        <p:nvSpPr>
          <p:cNvPr id="46" name="CuadroTexto 45">
            <a:extLst>
              <a:ext uri="{FF2B5EF4-FFF2-40B4-BE49-F238E27FC236}">
                <a16:creationId xmlns:a16="http://schemas.microsoft.com/office/drawing/2014/main" id="{2A44BF42-7BCA-9341-9C91-4E6C4AD77CD3}"/>
              </a:ext>
            </a:extLst>
          </p:cNvPr>
          <p:cNvSpPr txBox="1"/>
          <p:nvPr/>
        </p:nvSpPr>
        <p:spPr>
          <a:xfrm>
            <a:off x="664245" y="735294"/>
            <a:ext cx="10835028" cy="646331"/>
          </a:xfrm>
          <a:prstGeom prst="rect">
            <a:avLst/>
          </a:prstGeom>
          <a:noFill/>
        </p:spPr>
        <p:txBody>
          <a:bodyPr wrap="square">
            <a:spAutoFit/>
          </a:bodyPr>
          <a:lstStyle/>
          <a:p>
            <a:pPr lvl="0" defTabSz="914400" eaLnBrk="0" fontAlgn="base" hangingPunct="0">
              <a:spcBef>
                <a:spcPct val="0"/>
              </a:spcBef>
              <a:spcAft>
                <a:spcPct val="0"/>
              </a:spcAft>
            </a:pPr>
            <a:r>
              <a:rPr kumimoji="0" lang="es-MX" altLang="es-MX" b="0" i="1" u="none" strike="noStrike" cap="none" normalizeH="0" baseline="0" dirty="0">
                <a:ln>
                  <a:noFill/>
                </a:ln>
                <a:solidFill>
                  <a:schemeClr val="bg1"/>
                </a:solidFill>
                <a:effectLst/>
                <a:latin typeface="Calibri" panose="020F0502020204030204" pitchFamily="34" charset="0"/>
                <a:ea typeface="Times New Roman" panose="02020603050405020304" pitchFamily="18" charset="0"/>
              </a:rPr>
              <a:t>La subdirectora Adriana le va a mandar el seguimiento de evaluación de un trabajador a la jefa de Recursos </a:t>
            </a:r>
            <a:r>
              <a:rPr lang="es-MX" altLang="es-MX" i="1" dirty="0">
                <a:solidFill>
                  <a:schemeClr val="bg1"/>
                </a:solidFill>
                <a:latin typeface="Calibri" panose="020F0502020204030204" pitchFamily="34" charset="0"/>
                <a:ea typeface="Times New Roman" panose="02020603050405020304" pitchFamily="18" charset="0"/>
              </a:rPr>
              <a:t>Humanos (Leticia) garantizando</a:t>
            </a:r>
            <a:r>
              <a:rPr kumimoji="0" lang="es-MX" altLang="es-MX" b="0" i="1" u="none" strike="noStrike" cap="none" normalizeH="0" baseline="0" dirty="0">
                <a:ln>
                  <a:noFill/>
                </a:ln>
                <a:solidFill>
                  <a:schemeClr val="bg1"/>
                </a:solidFill>
                <a:effectLst/>
                <a:latin typeface="Calibri" panose="020F0502020204030204" pitchFamily="34" charset="0"/>
                <a:ea typeface="Times New Roman" panose="02020603050405020304" pitchFamily="18" charset="0"/>
              </a:rPr>
              <a:t> la integridad, la confiabilidad de la </a:t>
            </a:r>
            <a:r>
              <a:rPr lang="es-MX" altLang="es-MX" i="1" dirty="0">
                <a:solidFill>
                  <a:schemeClr val="bg1"/>
                </a:solidFill>
                <a:latin typeface="Calibri" panose="020F0502020204030204" pitchFamily="34" charset="0"/>
              </a:rPr>
              <a:t>información, la autenticidad y el no repudio</a:t>
            </a:r>
          </a:p>
        </p:txBody>
      </p:sp>
      <p:pic>
        <p:nvPicPr>
          <p:cNvPr id="47" name="Imagen 46" descr="Portafolios Digitales y Evaluación por competencias | TICenFID">
            <a:extLst>
              <a:ext uri="{FF2B5EF4-FFF2-40B4-BE49-F238E27FC236}">
                <a16:creationId xmlns:a16="http://schemas.microsoft.com/office/drawing/2014/main" id="{C8240938-16F4-E24F-922A-CFDE86036443}"/>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017648" y="3274448"/>
            <a:ext cx="628188" cy="626924"/>
          </a:xfrm>
          <a:prstGeom prst="rect">
            <a:avLst/>
          </a:prstGeom>
        </p:spPr>
      </p:pic>
    </p:spTree>
    <p:extLst>
      <p:ext uri="{BB962C8B-B14F-4D97-AF65-F5344CB8AC3E}">
        <p14:creationId xmlns:p14="http://schemas.microsoft.com/office/powerpoint/2010/main" val="329309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38" grpId="0" animBg="1"/>
      <p:bldP spid="14" grpId="0" animBg="1"/>
      <p:bldP spid="34" grpId="0" animBg="1"/>
      <p:bldP spid="41" grpId="0" animBg="1"/>
      <p:bldP spid="50" grpId="0" animBg="1"/>
      <p:bldP spid="55" grpId="0" animBg="1"/>
      <p:bldP spid="24" grpId="0" animBg="1"/>
      <p:bldP spid="25" grpId="0"/>
      <p:bldP spid="30" grpId="0"/>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n 50" descr="Certificado Digital archivos - Programando a medianoche">
            <a:extLst>
              <a:ext uri="{FF2B5EF4-FFF2-40B4-BE49-F238E27FC236}">
                <a16:creationId xmlns:a16="http://schemas.microsoft.com/office/drawing/2014/main" id="{05C130BA-4A3D-8646-B075-F784B01BA9F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63663" y="2571265"/>
            <a:ext cx="636890" cy="763610"/>
          </a:xfrm>
          <a:prstGeom prst="rect">
            <a:avLst/>
          </a:prstGeom>
        </p:spPr>
      </p:pic>
      <p:pic>
        <p:nvPicPr>
          <p:cNvPr id="39" name="Imagen 38">
            <a:extLst>
              <a:ext uri="{FF2B5EF4-FFF2-40B4-BE49-F238E27FC236}">
                <a16:creationId xmlns:a16="http://schemas.microsoft.com/office/drawing/2014/main" id="{CA11129C-0CBF-3248-BE21-BBBA1F1B60A4}"/>
              </a:ext>
            </a:extLst>
          </p:cNvPr>
          <p:cNvPicPr>
            <a:picLocks noChangeAspect="1"/>
          </p:cNvPicPr>
          <p:nvPr/>
        </p:nvPicPr>
        <p:blipFill>
          <a:blip r:embed="rId5"/>
          <a:stretch>
            <a:fillRect/>
          </a:stretch>
        </p:blipFill>
        <p:spPr>
          <a:xfrm>
            <a:off x="944802" y="2365419"/>
            <a:ext cx="1000165" cy="969458"/>
          </a:xfrm>
          <a:prstGeom prst="rect">
            <a:avLst/>
          </a:prstGeom>
        </p:spPr>
      </p:pic>
      <p:sp>
        <p:nvSpPr>
          <p:cNvPr id="43" name="CuadroTexto 42">
            <a:extLst>
              <a:ext uri="{FF2B5EF4-FFF2-40B4-BE49-F238E27FC236}">
                <a16:creationId xmlns:a16="http://schemas.microsoft.com/office/drawing/2014/main" id="{D1687BA5-0519-9840-B2A9-95AC7396B142}"/>
              </a:ext>
            </a:extLst>
          </p:cNvPr>
          <p:cNvSpPr txBox="1"/>
          <p:nvPr/>
        </p:nvSpPr>
        <p:spPr>
          <a:xfrm>
            <a:off x="2305208" y="5127499"/>
            <a:ext cx="2027038" cy="646331"/>
          </a:xfrm>
          <a:prstGeom prst="rect">
            <a:avLst/>
          </a:prstGeom>
          <a:noFill/>
        </p:spPr>
        <p:txBody>
          <a:bodyPr wrap="square" rtlCol="0">
            <a:spAutoFit/>
          </a:bodyPr>
          <a:lstStyle/>
          <a:p>
            <a:r>
              <a:rPr lang="es-MX" b="1" dirty="0">
                <a:solidFill>
                  <a:srgbClr val="FF0000"/>
                </a:solidFill>
                <a:highlight>
                  <a:srgbClr val="FFFF00"/>
                </a:highlight>
              </a:rPr>
              <a:t>Llave privada de Leticia</a:t>
            </a:r>
          </a:p>
        </p:txBody>
      </p:sp>
      <p:grpSp>
        <p:nvGrpSpPr>
          <p:cNvPr id="54" name="Grupo 53">
            <a:extLst>
              <a:ext uri="{FF2B5EF4-FFF2-40B4-BE49-F238E27FC236}">
                <a16:creationId xmlns:a16="http://schemas.microsoft.com/office/drawing/2014/main" id="{05A864D7-93D4-C947-A4C5-6001748B0981}"/>
              </a:ext>
            </a:extLst>
          </p:cNvPr>
          <p:cNvGrpSpPr/>
          <p:nvPr/>
        </p:nvGrpSpPr>
        <p:grpSpPr>
          <a:xfrm rot="5400000">
            <a:off x="1183815" y="4831948"/>
            <a:ext cx="953122" cy="960435"/>
            <a:chOff x="-904030" y="-6105595"/>
            <a:chExt cx="7451611" cy="9579145"/>
          </a:xfrm>
        </p:grpSpPr>
        <p:pic>
          <p:nvPicPr>
            <p:cNvPr id="57" name="Imagen 56" descr="La Palabra de Fe: La Llave Que Abre Las Puertas Del Cielo">
              <a:extLst>
                <a:ext uri="{FF2B5EF4-FFF2-40B4-BE49-F238E27FC236}">
                  <a16:creationId xmlns:a16="http://schemas.microsoft.com/office/drawing/2014/main" id="{BA995A1A-4971-7145-9BF9-11FD38B4358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04030" y="-6105595"/>
              <a:ext cx="7451611" cy="7451586"/>
            </a:xfrm>
            <a:prstGeom prst="rect">
              <a:avLst/>
            </a:prstGeom>
          </p:spPr>
        </p:pic>
        <p:sp>
          <p:nvSpPr>
            <p:cNvPr id="58" name="Cuadro de texto 11">
              <a:extLst>
                <a:ext uri="{FF2B5EF4-FFF2-40B4-BE49-F238E27FC236}">
                  <a16:creationId xmlns:a16="http://schemas.microsoft.com/office/drawing/2014/main" id="{229B8FCF-5F8B-0446-AD87-1EBEB7B9C8F2}"/>
                </a:ext>
              </a:extLst>
            </p:cNvPr>
            <p:cNvSpPr txBox="1"/>
            <p:nvPr/>
          </p:nvSpPr>
          <p:spPr>
            <a:xfrm>
              <a:off x="0" y="3250665"/>
              <a:ext cx="3251200" cy="22288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s-MX" sz="1200" dirty="0">
                <a:effectLst/>
                <a:latin typeface="Times New Roman" panose="02020603050405020304" pitchFamily="18" charset="0"/>
                <a:ea typeface="Times New Roman" panose="02020603050405020304" pitchFamily="18" charset="0"/>
              </a:endParaRPr>
            </a:p>
          </p:txBody>
        </p:sp>
      </p:grpSp>
      <p:sp>
        <p:nvSpPr>
          <p:cNvPr id="59" name="Flecha derecha 58">
            <a:extLst>
              <a:ext uri="{FF2B5EF4-FFF2-40B4-BE49-F238E27FC236}">
                <a16:creationId xmlns:a16="http://schemas.microsoft.com/office/drawing/2014/main" id="{DA445675-354D-804A-95CC-A49BA37833D9}"/>
              </a:ext>
            </a:extLst>
          </p:cNvPr>
          <p:cNvSpPr/>
          <p:nvPr/>
        </p:nvSpPr>
        <p:spPr>
          <a:xfrm rot="2260748">
            <a:off x="1879811" y="3225688"/>
            <a:ext cx="1264854" cy="218375"/>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MX" dirty="0"/>
          </a:p>
        </p:txBody>
      </p:sp>
      <p:sp>
        <p:nvSpPr>
          <p:cNvPr id="61" name="Elipse 60">
            <a:extLst>
              <a:ext uri="{FF2B5EF4-FFF2-40B4-BE49-F238E27FC236}">
                <a16:creationId xmlns:a16="http://schemas.microsoft.com/office/drawing/2014/main" id="{E8A1E73A-A557-0A4F-A3B3-6927F7E2E89F}"/>
              </a:ext>
            </a:extLst>
          </p:cNvPr>
          <p:cNvSpPr/>
          <p:nvPr/>
        </p:nvSpPr>
        <p:spPr>
          <a:xfrm>
            <a:off x="2538720" y="3753817"/>
            <a:ext cx="1718611" cy="7540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Descifrar</a:t>
            </a:r>
          </a:p>
        </p:txBody>
      </p:sp>
      <p:sp>
        <p:nvSpPr>
          <p:cNvPr id="63" name="Flecha derecha 62">
            <a:extLst>
              <a:ext uri="{FF2B5EF4-FFF2-40B4-BE49-F238E27FC236}">
                <a16:creationId xmlns:a16="http://schemas.microsoft.com/office/drawing/2014/main" id="{BF205C9C-A6EA-D640-920D-CE20E674F923}"/>
              </a:ext>
            </a:extLst>
          </p:cNvPr>
          <p:cNvSpPr/>
          <p:nvPr/>
        </p:nvSpPr>
        <p:spPr>
          <a:xfrm rot="19530788">
            <a:off x="2049526" y="4562540"/>
            <a:ext cx="828274" cy="246989"/>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sp>
        <p:nvSpPr>
          <p:cNvPr id="64" name="Esquina doblada 63">
            <a:extLst>
              <a:ext uri="{FF2B5EF4-FFF2-40B4-BE49-F238E27FC236}">
                <a16:creationId xmlns:a16="http://schemas.microsoft.com/office/drawing/2014/main" id="{55988AD4-36C2-C24F-ABDC-03F8C37EF4DD}"/>
              </a:ext>
            </a:extLst>
          </p:cNvPr>
          <p:cNvSpPr/>
          <p:nvPr/>
        </p:nvSpPr>
        <p:spPr>
          <a:xfrm>
            <a:off x="5672015" y="3771553"/>
            <a:ext cx="1205198" cy="832686"/>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a:t>Mensaje </a:t>
            </a:r>
          </a:p>
        </p:txBody>
      </p:sp>
      <p:sp>
        <p:nvSpPr>
          <p:cNvPr id="47" name="CuadroTexto 46">
            <a:extLst>
              <a:ext uri="{FF2B5EF4-FFF2-40B4-BE49-F238E27FC236}">
                <a16:creationId xmlns:a16="http://schemas.microsoft.com/office/drawing/2014/main" id="{051B8A2D-E45B-0E4C-8E21-B01F7A24B950}"/>
              </a:ext>
            </a:extLst>
          </p:cNvPr>
          <p:cNvSpPr txBox="1"/>
          <p:nvPr/>
        </p:nvSpPr>
        <p:spPr>
          <a:xfrm>
            <a:off x="944802" y="1996087"/>
            <a:ext cx="787395" cy="369332"/>
          </a:xfrm>
          <a:prstGeom prst="rect">
            <a:avLst/>
          </a:prstGeom>
          <a:noFill/>
        </p:spPr>
        <p:txBody>
          <a:bodyPr wrap="none" rtlCol="0">
            <a:spAutoFit/>
          </a:bodyPr>
          <a:lstStyle/>
          <a:p>
            <a:r>
              <a:rPr lang="es-MX" dirty="0">
                <a:solidFill>
                  <a:srgbClr val="C00000"/>
                </a:solidFill>
              </a:rPr>
              <a:t>Leticia</a:t>
            </a:r>
          </a:p>
        </p:txBody>
      </p:sp>
      <p:sp>
        <p:nvSpPr>
          <p:cNvPr id="48" name="Flecha derecha 47">
            <a:extLst>
              <a:ext uri="{FF2B5EF4-FFF2-40B4-BE49-F238E27FC236}">
                <a16:creationId xmlns:a16="http://schemas.microsoft.com/office/drawing/2014/main" id="{9065A376-1330-8543-A855-3C5D4E658648}"/>
              </a:ext>
            </a:extLst>
          </p:cNvPr>
          <p:cNvSpPr/>
          <p:nvPr/>
        </p:nvSpPr>
        <p:spPr>
          <a:xfrm>
            <a:off x="4332246" y="4021670"/>
            <a:ext cx="1264854" cy="218375"/>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MX" dirty="0"/>
          </a:p>
        </p:txBody>
      </p:sp>
      <p:pic>
        <p:nvPicPr>
          <p:cNvPr id="52" name="Imagen 51" descr="Portafolios Digitales y Evaluación por competencias | TICenFID">
            <a:extLst>
              <a:ext uri="{FF2B5EF4-FFF2-40B4-BE49-F238E27FC236}">
                <a16:creationId xmlns:a16="http://schemas.microsoft.com/office/drawing/2014/main" id="{5FA926E2-99A1-5143-A2A3-AB14F291046F}"/>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960520" y="3429000"/>
            <a:ext cx="628188" cy="626924"/>
          </a:xfrm>
          <a:prstGeom prst="rect">
            <a:avLst/>
          </a:prstGeom>
        </p:spPr>
      </p:pic>
      <p:sp>
        <p:nvSpPr>
          <p:cNvPr id="53" name="CuadroTexto 52">
            <a:extLst>
              <a:ext uri="{FF2B5EF4-FFF2-40B4-BE49-F238E27FC236}">
                <a16:creationId xmlns:a16="http://schemas.microsoft.com/office/drawing/2014/main" id="{4763CC29-F1B1-7D4B-8155-C9E4F2E8D5BA}"/>
              </a:ext>
            </a:extLst>
          </p:cNvPr>
          <p:cNvSpPr txBox="1"/>
          <p:nvPr/>
        </p:nvSpPr>
        <p:spPr>
          <a:xfrm>
            <a:off x="3856987" y="1847916"/>
            <a:ext cx="4091569" cy="369332"/>
          </a:xfrm>
          <a:prstGeom prst="rect">
            <a:avLst/>
          </a:prstGeom>
          <a:noFill/>
        </p:spPr>
        <p:txBody>
          <a:bodyPr wrap="none" rtlCol="0">
            <a:spAutoFit/>
          </a:bodyPr>
          <a:lstStyle/>
          <a:p>
            <a:r>
              <a:rPr lang="es-MX" b="1" dirty="0">
                <a:solidFill>
                  <a:srgbClr val="00B050"/>
                </a:solidFill>
              </a:rPr>
              <a:t>Llave pública de Adriana y de Leticia</a:t>
            </a:r>
          </a:p>
        </p:txBody>
      </p:sp>
      <p:grpSp>
        <p:nvGrpSpPr>
          <p:cNvPr id="56" name="Grupo 55">
            <a:extLst>
              <a:ext uri="{FF2B5EF4-FFF2-40B4-BE49-F238E27FC236}">
                <a16:creationId xmlns:a16="http://schemas.microsoft.com/office/drawing/2014/main" id="{2598FC8A-D05F-0E4B-934F-579E0075E0A4}"/>
              </a:ext>
            </a:extLst>
          </p:cNvPr>
          <p:cNvGrpSpPr/>
          <p:nvPr/>
        </p:nvGrpSpPr>
        <p:grpSpPr>
          <a:xfrm rot="16200000">
            <a:off x="6038214" y="1954073"/>
            <a:ext cx="953122" cy="960435"/>
            <a:chOff x="-904030" y="-6105595"/>
            <a:chExt cx="7451611" cy="9579145"/>
          </a:xfrm>
        </p:grpSpPr>
        <p:pic>
          <p:nvPicPr>
            <p:cNvPr id="66" name="Imagen 65" descr="La Palabra de Fe: La Llave Que Abre Las Puertas Del Cielo">
              <a:extLst>
                <a:ext uri="{FF2B5EF4-FFF2-40B4-BE49-F238E27FC236}">
                  <a16:creationId xmlns:a16="http://schemas.microsoft.com/office/drawing/2014/main" id="{984498C4-9E0A-0046-85DE-E9793B88FAFA}"/>
                </a:ext>
              </a:extLst>
            </p:cNvPr>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04030" y="-6105595"/>
              <a:ext cx="7451611" cy="7451586"/>
            </a:xfrm>
            <a:prstGeom prst="rect">
              <a:avLst/>
            </a:prstGeom>
          </p:spPr>
        </p:pic>
        <p:sp>
          <p:nvSpPr>
            <p:cNvPr id="67" name="Cuadro de texto 11">
              <a:extLst>
                <a:ext uri="{FF2B5EF4-FFF2-40B4-BE49-F238E27FC236}">
                  <a16:creationId xmlns:a16="http://schemas.microsoft.com/office/drawing/2014/main" id="{A94F2631-F61C-9C4F-A040-B4B77B44BD1D}"/>
                </a:ext>
              </a:extLst>
            </p:cNvPr>
            <p:cNvSpPr txBox="1"/>
            <p:nvPr/>
          </p:nvSpPr>
          <p:spPr>
            <a:xfrm>
              <a:off x="0" y="3250665"/>
              <a:ext cx="3251200" cy="22288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s-MX" sz="12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719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9" grpId="0" animBg="1"/>
      <p:bldP spid="59" grpId="1" animBg="1"/>
      <p:bldP spid="61" grpId="0" animBg="1"/>
      <p:bldP spid="63" grpId="0" animBg="1"/>
      <p:bldP spid="64" grpId="0" animBg="1"/>
      <p:bldP spid="47" grpId="0"/>
      <p:bldP spid="48" grpId="0" animBg="1"/>
      <p:bldP spid="48" grpId="1"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E2C5C-5374-0A41-84DC-55DD37C30375}"/>
              </a:ext>
            </a:extLst>
          </p:cNvPr>
          <p:cNvSpPr>
            <a:spLocks noGrp="1"/>
          </p:cNvSpPr>
          <p:nvPr>
            <p:ph type="title"/>
          </p:nvPr>
        </p:nvSpPr>
        <p:spPr/>
        <p:txBody>
          <a:bodyPr/>
          <a:lstStyle/>
          <a:p>
            <a:r>
              <a:rPr lang="es-MX" dirty="0"/>
              <a:t>Creación de claves</a:t>
            </a:r>
          </a:p>
        </p:txBody>
      </p:sp>
      <p:sp>
        <p:nvSpPr>
          <p:cNvPr id="3" name="Marcador de contenido 2">
            <a:extLst>
              <a:ext uri="{FF2B5EF4-FFF2-40B4-BE49-F238E27FC236}">
                <a16:creationId xmlns:a16="http://schemas.microsoft.com/office/drawing/2014/main" id="{E1587E0A-C7AA-2F41-971F-B59C9CAE2C53}"/>
              </a:ext>
            </a:extLst>
          </p:cNvPr>
          <p:cNvSpPr>
            <a:spLocks noGrp="1"/>
          </p:cNvSpPr>
          <p:nvPr>
            <p:ph idx="1"/>
          </p:nvPr>
        </p:nvSpPr>
        <p:spPr/>
        <p:txBody>
          <a:bodyPr/>
          <a:lstStyle/>
          <a:p>
            <a:r>
              <a:rPr lang="es-MX" dirty="0"/>
              <a:t>Se determinó que será con el algoritmo RSA. Las claves RSA pueden tener entre 1024 y 4096 bits de longitud.</a:t>
            </a:r>
          </a:p>
          <a:p>
            <a:r>
              <a:rPr lang="es-MX" dirty="0"/>
              <a:t>Periodo de validez..  Nunca va a caducar.</a:t>
            </a:r>
          </a:p>
          <a:p>
            <a:r>
              <a:rPr lang="es-MX" dirty="0"/>
              <a:t>Se requiere el nombre y apellidos: Julia Fernandez Torres</a:t>
            </a:r>
            <a:br>
              <a:rPr lang="es-MX" dirty="0"/>
            </a:br>
            <a:r>
              <a:rPr lang="es-MX" dirty="0"/>
              <a:t>Dirección de correo electrónico: julia.ft</a:t>
            </a:r>
            <a:r>
              <a:rPr lang="es-MX" dirty="0">
                <a:hlinkClick r:id="rId3"/>
              </a:rPr>
              <a:t>@zacatepec.tecnm.mx</a:t>
            </a:r>
            <a:endParaRPr lang="es-MX" dirty="0"/>
          </a:p>
          <a:p>
            <a:r>
              <a:rPr lang="es-MX" dirty="0"/>
              <a:t>Frase para proteger su clave secreta.</a:t>
            </a:r>
          </a:p>
          <a:p>
            <a:r>
              <a:rPr lang="es-MX" dirty="0"/>
              <a:t>Es necesario generar muchos bytes aleatorios. Recoger suficiente entropía.</a:t>
            </a:r>
          </a:p>
          <a:p>
            <a:pPr marL="327025" indent="0">
              <a:buNone/>
            </a:pPr>
            <a:br>
              <a:rPr lang="es-MX" dirty="0"/>
            </a:br>
            <a:endParaRPr lang="es-MX" dirty="0"/>
          </a:p>
        </p:txBody>
      </p:sp>
    </p:spTree>
    <p:extLst>
      <p:ext uri="{BB962C8B-B14F-4D97-AF65-F5344CB8AC3E}">
        <p14:creationId xmlns:p14="http://schemas.microsoft.com/office/powerpoint/2010/main" val="170729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C9F251-9EF6-304F-A0D7-A58851A3BD7D}"/>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37AEF04-4F87-7F44-8C6E-D8A0BEAD974B}"/>
              </a:ext>
            </a:extLst>
          </p:cNvPr>
          <p:cNvSpPr>
            <a:spLocks noGrp="1"/>
          </p:cNvSpPr>
          <p:nvPr>
            <p:ph idx="1"/>
          </p:nvPr>
        </p:nvSpPr>
        <p:spPr/>
        <p:txBody>
          <a:bodyPr>
            <a:normAutofit lnSpcReduction="10000"/>
          </a:bodyPr>
          <a:lstStyle/>
          <a:p>
            <a:r>
              <a:rPr lang="es-MX" dirty="0"/>
              <a:t>Se crea una base de datos de confianza</a:t>
            </a:r>
            <a:br>
              <a:rPr lang="es-MX" dirty="0"/>
            </a:br>
            <a:r>
              <a:rPr lang="es-MX" dirty="0"/>
              <a:t>se genera una clave ACE6794A2E68F4C5 marcada como de confianza absoluta</a:t>
            </a:r>
          </a:p>
          <a:p>
            <a:r>
              <a:rPr lang="es-MX" dirty="0"/>
              <a:t>Se crean y firman claves pública y secreta</a:t>
            </a:r>
          </a:p>
          <a:p>
            <a:r>
              <a:rPr lang="es-MX" dirty="0"/>
              <a:t>Se comprueba base de datos de confianza que es parte del modelo</a:t>
            </a:r>
            <a:br>
              <a:rPr lang="es-MX" dirty="0"/>
            </a:br>
            <a:br>
              <a:rPr lang="es-MX" dirty="0"/>
            </a:br>
            <a:r>
              <a:rPr lang="es-MX" dirty="0"/>
              <a:t>pub rsa4096/ ACE6794A2E68F4C5 20  [expires: 2024-06-102]</a:t>
            </a:r>
            <a:br>
              <a:rPr lang="es-MX" dirty="0"/>
            </a:br>
            <a:r>
              <a:rPr lang="es-MX" dirty="0"/>
              <a:t>Huella de clave = EDBFFA6E295E8845A15730DCACE6794A2E68F4C5 Primary key fingerprint</a:t>
            </a:r>
            <a:br>
              <a:rPr lang="es-MX" dirty="0"/>
            </a:br>
            <a:r>
              <a:rPr lang="es-MX" dirty="0"/>
              <a:t>uid julia.ft</a:t>
            </a:r>
            <a:r>
              <a:rPr lang="es-MX" dirty="0">
                <a:hlinkClick r:id="rId2"/>
              </a:rPr>
              <a:t>@zacatepec.tecnm.mx</a:t>
            </a:r>
            <a:br>
              <a:rPr lang="es-MX" dirty="0"/>
            </a:br>
            <a:r>
              <a:rPr lang="es-MX" dirty="0"/>
              <a:t>sub rsa4096R/ ACE6794A2E68F4C5 20  [expires: 2024-06-102]</a:t>
            </a:r>
          </a:p>
          <a:p>
            <a:r>
              <a:rPr lang="es-MX" dirty="0"/>
              <a:t>Se genera un archivo de revocación.</a:t>
            </a:r>
          </a:p>
          <a:p>
            <a:r>
              <a:rPr lang="es-MX" dirty="0"/>
              <a:t>Se  añade la clave al anillo</a:t>
            </a:r>
          </a:p>
          <a:p>
            <a:endParaRPr lang="es-MX" dirty="0"/>
          </a:p>
        </p:txBody>
      </p:sp>
    </p:spTree>
    <p:extLst>
      <p:ext uri="{BB962C8B-B14F-4D97-AF65-F5344CB8AC3E}">
        <p14:creationId xmlns:p14="http://schemas.microsoft.com/office/powerpoint/2010/main" val="350192289"/>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{74D5AB13-03C3-3443-8B8E-B0F2B8DAE789}tf10001123</Template>
  <TotalTime>9159</TotalTime>
  <Words>1806</Words>
  <Application>Microsoft Macintosh PowerPoint</Application>
  <PresentationFormat>Panorámica</PresentationFormat>
  <Paragraphs>192</Paragraphs>
  <Slides>24</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Gill Sans MT</vt:lpstr>
      <vt:lpstr>Times New Roman</vt:lpstr>
      <vt:lpstr>Wingdings 2</vt:lpstr>
      <vt:lpstr>Dividendo</vt:lpstr>
      <vt:lpstr>TíTULO DE TESIS  “IMPLEMENTACIÓN DE INFRAESTRUCTURA DE CLAVE PÚBLICA PARA EL FIRMADO DIGITAL DEL INSTITUTO TECNOLÓGICO DE ZACATEPEC “ </vt:lpstr>
      <vt:lpstr>contexto</vt:lpstr>
      <vt:lpstr>OBJETIVO</vt:lpstr>
      <vt:lpstr>Presentación de PowerPoint</vt:lpstr>
      <vt:lpstr>Presentación de PowerPoint</vt:lpstr>
      <vt:lpstr>Presentación de PowerPoint</vt:lpstr>
      <vt:lpstr>Presentación de PowerPoint</vt:lpstr>
      <vt:lpstr>Creación de claves</vt:lpstr>
      <vt:lpstr>Presentación de PowerPoint</vt:lpstr>
      <vt:lpstr>HUELLA</vt:lpstr>
      <vt:lpstr>Archivos de configuración</vt:lpstr>
      <vt:lpstr>Presentación de PowerPoint</vt:lpstr>
      <vt:lpstr>Prototipo</vt:lpstr>
      <vt:lpstr>Presentación de PowerPoint</vt:lpstr>
      <vt:lpstr>APlicaciones según su orden de importancia</vt:lpstr>
      <vt:lpstr>Presentación de PowerPoint</vt:lpstr>
      <vt:lpstr>Presentación de PowerPoint</vt:lpstr>
      <vt:lpstr>Algoritmos asimétricos</vt:lpstr>
      <vt:lpstr>Algoritmos asimétricos</vt:lpstr>
      <vt:lpstr>Integridad de los datos</vt:lpstr>
      <vt:lpstr>Presentación de PowerPoint</vt:lpstr>
      <vt:lpstr>CONCLUSIONES</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IMPLEMENTAR UN SERVIDOR  DE INFRAESTRUCTURA PÚBLICA PARA LA FIRMA ELECTRÓNICA  </dc:title>
  <dc:creator>Microsoft Office User</dc:creator>
  <cp:lastModifiedBy>Microsoft Office User</cp:lastModifiedBy>
  <cp:revision>246</cp:revision>
  <cp:lastPrinted>2022-01-04T16:20:35Z</cp:lastPrinted>
  <dcterms:created xsi:type="dcterms:W3CDTF">2021-04-27T13:19:36Z</dcterms:created>
  <dcterms:modified xsi:type="dcterms:W3CDTF">2022-06-08T15:06:33Z</dcterms:modified>
</cp:coreProperties>
</file>